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5"/>
  </p:notesMasterIdLst>
  <p:sldIdLst>
    <p:sldId id="281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83" r:id="rId10"/>
    <p:sldId id="282" r:id="rId11"/>
    <p:sldId id="265" r:id="rId12"/>
    <p:sldId id="273" r:id="rId13"/>
    <p:sldId id="284" r:id="rId14"/>
    <p:sldId id="285" r:id="rId15"/>
    <p:sldId id="274" r:id="rId16"/>
    <p:sldId id="278" r:id="rId17"/>
    <p:sldId id="279" r:id="rId18"/>
    <p:sldId id="268" r:id="rId19"/>
    <p:sldId id="269" r:id="rId20"/>
    <p:sldId id="275" r:id="rId21"/>
    <p:sldId id="286" r:id="rId22"/>
    <p:sldId id="277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3E9514-8AC2-44DB-9DEE-4F190F66E724}">
          <p14:sldIdLst>
            <p14:sldId id="281"/>
            <p14:sldId id="256"/>
            <p14:sldId id="258"/>
            <p14:sldId id="259"/>
            <p14:sldId id="260"/>
            <p14:sldId id="261"/>
          </p14:sldIdLst>
        </p14:section>
        <p14:section name="Introduction" id="{C7197AD7-7EB0-4694-8B89-DDC0F3C3BD77}">
          <p14:sldIdLst>
            <p14:sldId id="262"/>
            <p14:sldId id="264"/>
          </p14:sldIdLst>
        </p14:section>
        <p14:section name="Data Acquisition" id="{7988BDA5-99CD-4FC4-94E3-1E043A0D2E4F}">
          <p14:sldIdLst>
            <p14:sldId id="283"/>
            <p14:sldId id="282"/>
            <p14:sldId id="265"/>
            <p14:sldId id="273"/>
          </p14:sldIdLst>
        </p14:section>
        <p14:section name="Information Extraction" id="{D2B32DFF-233A-4EBE-9896-913255B4F56D}">
          <p14:sldIdLst>
            <p14:sldId id="284"/>
            <p14:sldId id="285"/>
            <p14:sldId id="274"/>
            <p14:sldId id="278"/>
            <p14:sldId id="279"/>
          </p14:sldIdLst>
        </p14:section>
        <p14:section name="Information Retrieval" id="{706DF597-F7ED-46A7-9A43-AD59BECDBBE0}">
          <p14:sldIdLst>
            <p14:sldId id="268"/>
            <p14:sldId id="269"/>
            <p14:sldId id="275"/>
          </p14:sldIdLst>
        </p14:section>
        <p14:section name="Conclusion" id="{FC3D5D4D-8190-4EA2-B811-BCC201791C9B}">
          <p14:sldIdLst>
            <p14:sldId id="286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B697A-FBC0-4555-90F7-7EA3E72E5E46}" v="283" dt="2023-11-27T15:00:41.035"/>
    <p1510:client id="{31BAD39D-97C3-4225-A48A-9ED7CCFEF20E}" v="3" dt="2023-11-27T18:25:32.421"/>
    <p1510:client id="{410DCDA2-59CB-4A91-9AEB-A3D1B6A9BA10}" v="1002" dt="2023-11-28T04:09:59.504"/>
    <p1510:client id="{60F84B00-E638-4999-99E2-4E0E823C3B86}" v="181" dt="2023-11-27T14:13:12.149"/>
    <p1510:client id="{6204D04B-EC9F-46C3-A6C8-1EE555CA40E7}" v="681" dt="2023-11-27T17:40:53.551"/>
    <p1510:client id="{8AEB3E0D-0099-4303-9715-76B3B6A016EE}" v="3773" dt="2023-11-28T03:43:22.591"/>
    <p1510:client id="{99B8672F-8C55-4BFE-BA5A-8ACF03FF60C1}" v="2" dt="2023-11-28T03:51:48.513"/>
    <p1510:client id="{E8A45D89-4076-4794-AAAE-20E5598FA152}" v="29" dt="2023-11-27T17:54:15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AB3AA3-6FD3-4E96-B8D3-BE9B9611C5D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9780C5D-9260-46F6-940A-13C2E6C0C0AF}">
      <dgm:prSet/>
      <dgm:spPr/>
      <dgm:t>
        <a:bodyPr/>
        <a:lstStyle/>
        <a:p>
          <a:r>
            <a:rPr lang="en-US"/>
            <a:t>Text Normalization: Clean and prepare text data.</a:t>
          </a:r>
        </a:p>
      </dgm:t>
    </dgm:pt>
    <dgm:pt modelId="{EF8596D1-FC29-4713-BDC4-50DCAD767974}" type="parTrans" cxnId="{8E288CA4-DFEA-4DA2-AF81-B2C173D5B7C1}">
      <dgm:prSet/>
      <dgm:spPr/>
      <dgm:t>
        <a:bodyPr/>
        <a:lstStyle/>
        <a:p>
          <a:endParaRPr lang="en-US"/>
        </a:p>
      </dgm:t>
    </dgm:pt>
    <dgm:pt modelId="{2A6F46C7-08A2-4164-82FD-567BA0E470B8}" type="sibTrans" cxnId="{8E288CA4-DFEA-4DA2-AF81-B2C173D5B7C1}">
      <dgm:prSet/>
      <dgm:spPr/>
      <dgm:t>
        <a:bodyPr/>
        <a:lstStyle/>
        <a:p>
          <a:endParaRPr lang="en-US"/>
        </a:p>
      </dgm:t>
    </dgm:pt>
    <dgm:pt modelId="{F5F0E877-10D1-4EA4-926F-3618AD97FF67}">
      <dgm:prSet/>
      <dgm:spPr/>
      <dgm:t>
        <a:bodyPr/>
        <a:lstStyle/>
        <a:p>
          <a:r>
            <a:rPr lang="en-US"/>
            <a:t>Tokenization: Break down text into individual tokens.</a:t>
          </a:r>
        </a:p>
      </dgm:t>
    </dgm:pt>
    <dgm:pt modelId="{10606AFF-A74C-44BF-BAFE-46E039EE771B}" type="parTrans" cxnId="{81A72279-6C1C-4600-A8F8-2A02C5CB6F6D}">
      <dgm:prSet/>
      <dgm:spPr/>
      <dgm:t>
        <a:bodyPr/>
        <a:lstStyle/>
        <a:p>
          <a:endParaRPr lang="en-US"/>
        </a:p>
      </dgm:t>
    </dgm:pt>
    <dgm:pt modelId="{4456919D-2A1C-4C98-9305-1BC7059EDAB0}" type="sibTrans" cxnId="{81A72279-6C1C-4600-A8F8-2A02C5CB6F6D}">
      <dgm:prSet/>
      <dgm:spPr/>
      <dgm:t>
        <a:bodyPr/>
        <a:lstStyle/>
        <a:p>
          <a:endParaRPr lang="en-US"/>
        </a:p>
      </dgm:t>
    </dgm:pt>
    <dgm:pt modelId="{3D71D825-14AF-409D-97A6-335159332E80}">
      <dgm:prSet/>
      <dgm:spPr/>
      <dgm:t>
        <a:bodyPr/>
        <a:lstStyle/>
        <a:p>
          <a:r>
            <a:rPr lang="en-US"/>
            <a:t>Stop Word Removal: Remove common words with little semantic meaning.</a:t>
          </a:r>
        </a:p>
      </dgm:t>
    </dgm:pt>
    <dgm:pt modelId="{6A2C93E5-1D21-4E48-80B3-6BA3BE55DC9D}" type="parTrans" cxnId="{A73539B5-BF2E-4A73-80B3-6897C84CA191}">
      <dgm:prSet/>
      <dgm:spPr/>
      <dgm:t>
        <a:bodyPr/>
        <a:lstStyle/>
        <a:p>
          <a:endParaRPr lang="en-US"/>
        </a:p>
      </dgm:t>
    </dgm:pt>
    <dgm:pt modelId="{0BE04539-4CE6-4D9C-B143-F6251C26A698}" type="sibTrans" cxnId="{A73539B5-BF2E-4A73-80B3-6897C84CA191}">
      <dgm:prSet/>
      <dgm:spPr/>
      <dgm:t>
        <a:bodyPr/>
        <a:lstStyle/>
        <a:p>
          <a:endParaRPr lang="en-US"/>
        </a:p>
      </dgm:t>
    </dgm:pt>
    <dgm:pt modelId="{66774346-9BD1-4811-B16E-4E76DC994AE8}">
      <dgm:prSet/>
      <dgm:spPr/>
      <dgm:t>
        <a:bodyPr/>
        <a:lstStyle/>
        <a:p>
          <a:r>
            <a:rPr lang="en-US"/>
            <a:t>Stemming/Lemmatization: Reduce words to their base forms or lemmas.</a:t>
          </a:r>
        </a:p>
      </dgm:t>
    </dgm:pt>
    <dgm:pt modelId="{06252816-C072-4A8E-8483-84B0051B8B9A}" type="parTrans" cxnId="{0EF1D391-0503-43AD-98CE-1C975A7B0398}">
      <dgm:prSet/>
      <dgm:spPr/>
      <dgm:t>
        <a:bodyPr/>
        <a:lstStyle/>
        <a:p>
          <a:endParaRPr lang="en-US"/>
        </a:p>
      </dgm:t>
    </dgm:pt>
    <dgm:pt modelId="{934F9E38-7ACD-4554-87E4-7F93C27D180E}" type="sibTrans" cxnId="{0EF1D391-0503-43AD-98CE-1C975A7B0398}">
      <dgm:prSet/>
      <dgm:spPr/>
      <dgm:t>
        <a:bodyPr/>
        <a:lstStyle/>
        <a:p>
          <a:endParaRPr lang="en-US"/>
        </a:p>
      </dgm:t>
    </dgm:pt>
    <dgm:pt modelId="{360E1441-2934-4776-B7C3-572A88A1930A}">
      <dgm:prSet/>
      <dgm:spPr/>
      <dgm:t>
        <a:bodyPr/>
        <a:lstStyle/>
        <a:p>
          <a:r>
            <a:rPr lang="en-US"/>
            <a:t>Vocabulary Creation: Create a dictionary of unique tokens and assign numerical identifiers.</a:t>
          </a:r>
        </a:p>
      </dgm:t>
    </dgm:pt>
    <dgm:pt modelId="{A5D89D46-7804-4537-92E0-A32F669F6D4A}" type="parTrans" cxnId="{9CFB4FA1-1AEA-4036-AB9C-1607BCAD84B4}">
      <dgm:prSet/>
      <dgm:spPr/>
      <dgm:t>
        <a:bodyPr/>
        <a:lstStyle/>
        <a:p>
          <a:endParaRPr lang="en-US"/>
        </a:p>
      </dgm:t>
    </dgm:pt>
    <dgm:pt modelId="{0F7FDB2C-ABD9-45D4-87A0-58D560AB1A30}" type="sibTrans" cxnId="{9CFB4FA1-1AEA-4036-AB9C-1607BCAD84B4}">
      <dgm:prSet/>
      <dgm:spPr/>
      <dgm:t>
        <a:bodyPr/>
        <a:lstStyle/>
        <a:p>
          <a:endParaRPr lang="en-US"/>
        </a:p>
      </dgm:t>
    </dgm:pt>
    <dgm:pt modelId="{0DEF62D6-9D86-4B36-B988-F02CEB8EC110}">
      <dgm:prSet/>
      <dgm:spPr/>
      <dgm:t>
        <a:bodyPr/>
        <a:lstStyle/>
        <a:p>
          <a:r>
            <a:rPr lang="en-US"/>
            <a:t>TF-IDF: Calculate the weight of each token based on its frequency and rarity</a:t>
          </a:r>
        </a:p>
      </dgm:t>
    </dgm:pt>
    <dgm:pt modelId="{217C6C5D-E367-42C3-90D4-53C014523156}" type="parTrans" cxnId="{623CB348-2C0E-4C77-AAFC-03818DE1AC58}">
      <dgm:prSet/>
      <dgm:spPr/>
      <dgm:t>
        <a:bodyPr/>
        <a:lstStyle/>
        <a:p>
          <a:endParaRPr lang="en-US"/>
        </a:p>
      </dgm:t>
    </dgm:pt>
    <dgm:pt modelId="{29DA2E38-73AC-4C57-825F-0D78F506FECB}" type="sibTrans" cxnId="{623CB348-2C0E-4C77-AAFC-03818DE1AC58}">
      <dgm:prSet/>
      <dgm:spPr/>
      <dgm:t>
        <a:bodyPr/>
        <a:lstStyle/>
        <a:p>
          <a:endParaRPr lang="en-US"/>
        </a:p>
      </dgm:t>
    </dgm:pt>
    <dgm:pt modelId="{4FC5C7F4-CF60-4087-B58E-6EEDC5BD1F32}" type="pres">
      <dgm:prSet presAssocID="{DCAB3AA3-6FD3-4E96-B8D3-BE9B9611C5DE}" presName="Name0" presStyleCnt="0">
        <dgm:presLayoutVars>
          <dgm:dir/>
          <dgm:resizeHandles val="exact"/>
        </dgm:presLayoutVars>
      </dgm:prSet>
      <dgm:spPr/>
    </dgm:pt>
    <dgm:pt modelId="{414C30BE-B284-4C1E-9330-5CFE0C185DF3}" type="pres">
      <dgm:prSet presAssocID="{49780C5D-9260-46F6-940A-13C2E6C0C0AF}" presName="node" presStyleLbl="node1" presStyleIdx="0" presStyleCnt="6">
        <dgm:presLayoutVars>
          <dgm:bulletEnabled val="1"/>
        </dgm:presLayoutVars>
      </dgm:prSet>
      <dgm:spPr/>
    </dgm:pt>
    <dgm:pt modelId="{6791DE5C-6E59-4259-A4CA-1A3D436FC7A4}" type="pres">
      <dgm:prSet presAssocID="{2A6F46C7-08A2-4164-82FD-567BA0E470B8}" presName="sibTrans" presStyleLbl="sibTrans1D1" presStyleIdx="0" presStyleCnt="5"/>
      <dgm:spPr/>
    </dgm:pt>
    <dgm:pt modelId="{EC798630-C6DE-45AA-99A6-F092A47E519E}" type="pres">
      <dgm:prSet presAssocID="{2A6F46C7-08A2-4164-82FD-567BA0E470B8}" presName="connectorText" presStyleLbl="sibTrans1D1" presStyleIdx="0" presStyleCnt="5"/>
      <dgm:spPr/>
    </dgm:pt>
    <dgm:pt modelId="{F053E5F0-58B8-4552-A17D-ACAB97F34400}" type="pres">
      <dgm:prSet presAssocID="{F5F0E877-10D1-4EA4-926F-3618AD97FF67}" presName="node" presStyleLbl="node1" presStyleIdx="1" presStyleCnt="6">
        <dgm:presLayoutVars>
          <dgm:bulletEnabled val="1"/>
        </dgm:presLayoutVars>
      </dgm:prSet>
      <dgm:spPr/>
    </dgm:pt>
    <dgm:pt modelId="{3D1EA7AC-F568-4642-AEC4-26BD7A9DFCB4}" type="pres">
      <dgm:prSet presAssocID="{4456919D-2A1C-4C98-9305-1BC7059EDAB0}" presName="sibTrans" presStyleLbl="sibTrans1D1" presStyleIdx="1" presStyleCnt="5"/>
      <dgm:spPr/>
    </dgm:pt>
    <dgm:pt modelId="{43C35892-ABA1-4FCB-8B3F-616AD8D99F40}" type="pres">
      <dgm:prSet presAssocID="{4456919D-2A1C-4C98-9305-1BC7059EDAB0}" presName="connectorText" presStyleLbl="sibTrans1D1" presStyleIdx="1" presStyleCnt="5"/>
      <dgm:spPr/>
    </dgm:pt>
    <dgm:pt modelId="{AE8E74C2-D553-424C-A255-A685A5219E1D}" type="pres">
      <dgm:prSet presAssocID="{3D71D825-14AF-409D-97A6-335159332E80}" presName="node" presStyleLbl="node1" presStyleIdx="2" presStyleCnt="6">
        <dgm:presLayoutVars>
          <dgm:bulletEnabled val="1"/>
        </dgm:presLayoutVars>
      </dgm:prSet>
      <dgm:spPr/>
    </dgm:pt>
    <dgm:pt modelId="{7B27D4A8-7FED-4D1C-9A61-229A0C5DDABC}" type="pres">
      <dgm:prSet presAssocID="{0BE04539-4CE6-4D9C-B143-F6251C26A698}" presName="sibTrans" presStyleLbl="sibTrans1D1" presStyleIdx="2" presStyleCnt="5"/>
      <dgm:spPr/>
    </dgm:pt>
    <dgm:pt modelId="{A2FA7A97-37B5-47EA-8032-1CF3AA3E6706}" type="pres">
      <dgm:prSet presAssocID="{0BE04539-4CE6-4D9C-B143-F6251C26A698}" presName="connectorText" presStyleLbl="sibTrans1D1" presStyleIdx="2" presStyleCnt="5"/>
      <dgm:spPr/>
    </dgm:pt>
    <dgm:pt modelId="{89BDD3F7-8E8E-436B-8835-86B347DD5809}" type="pres">
      <dgm:prSet presAssocID="{66774346-9BD1-4811-B16E-4E76DC994AE8}" presName="node" presStyleLbl="node1" presStyleIdx="3" presStyleCnt="6">
        <dgm:presLayoutVars>
          <dgm:bulletEnabled val="1"/>
        </dgm:presLayoutVars>
      </dgm:prSet>
      <dgm:spPr/>
    </dgm:pt>
    <dgm:pt modelId="{E72F6B1D-951B-4345-B74B-A81E66E0FE80}" type="pres">
      <dgm:prSet presAssocID="{934F9E38-7ACD-4554-87E4-7F93C27D180E}" presName="sibTrans" presStyleLbl="sibTrans1D1" presStyleIdx="3" presStyleCnt="5"/>
      <dgm:spPr/>
    </dgm:pt>
    <dgm:pt modelId="{32D713B4-4516-498A-B22C-538F93C53D5F}" type="pres">
      <dgm:prSet presAssocID="{934F9E38-7ACD-4554-87E4-7F93C27D180E}" presName="connectorText" presStyleLbl="sibTrans1D1" presStyleIdx="3" presStyleCnt="5"/>
      <dgm:spPr/>
    </dgm:pt>
    <dgm:pt modelId="{A155B2CE-922D-45FB-973B-BD086BCD7296}" type="pres">
      <dgm:prSet presAssocID="{360E1441-2934-4776-B7C3-572A88A1930A}" presName="node" presStyleLbl="node1" presStyleIdx="4" presStyleCnt="6">
        <dgm:presLayoutVars>
          <dgm:bulletEnabled val="1"/>
        </dgm:presLayoutVars>
      </dgm:prSet>
      <dgm:spPr/>
    </dgm:pt>
    <dgm:pt modelId="{806E3C0B-8ED3-4BDC-A98E-FBA53B54CF4B}" type="pres">
      <dgm:prSet presAssocID="{0F7FDB2C-ABD9-45D4-87A0-58D560AB1A30}" presName="sibTrans" presStyleLbl="sibTrans1D1" presStyleIdx="4" presStyleCnt="5"/>
      <dgm:spPr/>
    </dgm:pt>
    <dgm:pt modelId="{F36CEE7B-A060-4990-80F4-22EEB586FD5B}" type="pres">
      <dgm:prSet presAssocID="{0F7FDB2C-ABD9-45D4-87A0-58D560AB1A30}" presName="connectorText" presStyleLbl="sibTrans1D1" presStyleIdx="4" presStyleCnt="5"/>
      <dgm:spPr/>
    </dgm:pt>
    <dgm:pt modelId="{8F17E35C-001C-4BE6-9B12-A5AAB484DB09}" type="pres">
      <dgm:prSet presAssocID="{0DEF62D6-9D86-4B36-B988-F02CEB8EC110}" presName="node" presStyleLbl="node1" presStyleIdx="5" presStyleCnt="6">
        <dgm:presLayoutVars>
          <dgm:bulletEnabled val="1"/>
        </dgm:presLayoutVars>
      </dgm:prSet>
      <dgm:spPr/>
    </dgm:pt>
  </dgm:ptLst>
  <dgm:cxnLst>
    <dgm:cxn modelId="{E58A6212-44A0-423D-AB60-49D674184203}" type="presOf" srcId="{360E1441-2934-4776-B7C3-572A88A1930A}" destId="{A155B2CE-922D-45FB-973B-BD086BCD7296}" srcOrd="0" destOrd="0" presId="urn:microsoft.com/office/officeart/2016/7/layout/RepeatingBendingProcessNew"/>
    <dgm:cxn modelId="{9538D920-4651-4728-BE96-B31955C54AA5}" type="presOf" srcId="{4456919D-2A1C-4C98-9305-1BC7059EDAB0}" destId="{3D1EA7AC-F568-4642-AEC4-26BD7A9DFCB4}" srcOrd="0" destOrd="0" presId="urn:microsoft.com/office/officeart/2016/7/layout/RepeatingBendingProcessNew"/>
    <dgm:cxn modelId="{EEAFE62A-CC38-4F09-9DF1-0F5B1F1D54BA}" type="presOf" srcId="{0DEF62D6-9D86-4B36-B988-F02CEB8EC110}" destId="{8F17E35C-001C-4BE6-9B12-A5AAB484DB09}" srcOrd="0" destOrd="0" presId="urn:microsoft.com/office/officeart/2016/7/layout/RepeatingBendingProcessNew"/>
    <dgm:cxn modelId="{5E41665E-55FD-4BE1-B537-B85F02388A4C}" type="presOf" srcId="{66774346-9BD1-4811-B16E-4E76DC994AE8}" destId="{89BDD3F7-8E8E-436B-8835-86B347DD5809}" srcOrd="0" destOrd="0" presId="urn:microsoft.com/office/officeart/2016/7/layout/RepeatingBendingProcessNew"/>
    <dgm:cxn modelId="{64F14C61-AC3E-4BB0-BEEE-3A6930A38085}" type="presOf" srcId="{F5F0E877-10D1-4EA4-926F-3618AD97FF67}" destId="{F053E5F0-58B8-4552-A17D-ACAB97F34400}" srcOrd="0" destOrd="0" presId="urn:microsoft.com/office/officeart/2016/7/layout/RepeatingBendingProcessNew"/>
    <dgm:cxn modelId="{33862B47-E03C-4135-9A2A-30DD7ACF19FF}" type="presOf" srcId="{934F9E38-7ACD-4554-87E4-7F93C27D180E}" destId="{32D713B4-4516-498A-B22C-538F93C53D5F}" srcOrd="1" destOrd="0" presId="urn:microsoft.com/office/officeart/2016/7/layout/RepeatingBendingProcessNew"/>
    <dgm:cxn modelId="{623CB348-2C0E-4C77-AAFC-03818DE1AC58}" srcId="{DCAB3AA3-6FD3-4E96-B8D3-BE9B9611C5DE}" destId="{0DEF62D6-9D86-4B36-B988-F02CEB8EC110}" srcOrd="5" destOrd="0" parTransId="{217C6C5D-E367-42C3-90D4-53C014523156}" sibTransId="{29DA2E38-73AC-4C57-825F-0D78F506FECB}"/>
    <dgm:cxn modelId="{24A7184B-226B-43B9-843A-60FCE2EC4839}" type="presOf" srcId="{0F7FDB2C-ABD9-45D4-87A0-58D560AB1A30}" destId="{806E3C0B-8ED3-4BDC-A98E-FBA53B54CF4B}" srcOrd="0" destOrd="0" presId="urn:microsoft.com/office/officeart/2016/7/layout/RepeatingBendingProcessNew"/>
    <dgm:cxn modelId="{3B9D164C-4922-4B81-B540-A727437D1873}" type="presOf" srcId="{934F9E38-7ACD-4554-87E4-7F93C27D180E}" destId="{E72F6B1D-951B-4345-B74B-A81E66E0FE80}" srcOrd="0" destOrd="0" presId="urn:microsoft.com/office/officeart/2016/7/layout/RepeatingBendingProcessNew"/>
    <dgm:cxn modelId="{0C65274D-5F18-49A3-95F7-CA7164A004DC}" type="presOf" srcId="{0BE04539-4CE6-4D9C-B143-F6251C26A698}" destId="{A2FA7A97-37B5-47EA-8032-1CF3AA3E6706}" srcOrd="1" destOrd="0" presId="urn:microsoft.com/office/officeart/2016/7/layout/RepeatingBendingProcessNew"/>
    <dgm:cxn modelId="{CEF7C34E-D680-4346-A554-71BFE97A80E1}" type="presOf" srcId="{0F7FDB2C-ABD9-45D4-87A0-58D560AB1A30}" destId="{F36CEE7B-A060-4990-80F4-22EEB586FD5B}" srcOrd="1" destOrd="0" presId="urn:microsoft.com/office/officeart/2016/7/layout/RepeatingBendingProcessNew"/>
    <dgm:cxn modelId="{5F5BE857-BB5F-4071-9807-99F0182A9C41}" type="presOf" srcId="{49780C5D-9260-46F6-940A-13C2E6C0C0AF}" destId="{414C30BE-B284-4C1E-9330-5CFE0C185DF3}" srcOrd="0" destOrd="0" presId="urn:microsoft.com/office/officeart/2016/7/layout/RepeatingBendingProcessNew"/>
    <dgm:cxn modelId="{81A72279-6C1C-4600-A8F8-2A02C5CB6F6D}" srcId="{DCAB3AA3-6FD3-4E96-B8D3-BE9B9611C5DE}" destId="{F5F0E877-10D1-4EA4-926F-3618AD97FF67}" srcOrd="1" destOrd="0" parTransId="{10606AFF-A74C-44BF-BAFE-46E039EE771B}" sibTransId="{4456919D-2A1C-4C98-9305-1BC7059EDAB0}"/>
    <dgm:cxn modelId="{0EF1D391-0503-43AD-98CE-1C975A7B0398}" srcId="{DCAB3AA3-6FD3-4E96-B8D3-BE9B9611C5DE}" destId="{66774346-9BD1-4811-B16E-4E76DC994AE8}" srcOrd="3" destOrd="0" parTransId="{06252816-C072-4A8E-8483-84B0051B8B9A}" sibTransId="{934F9E38-7ACD-4554-87E4-7F93C27D180E}"/>
    <dgm:cxn modelId="{081BBB98-18A3-4438-8D90-6D737D52CFC4}" type="presOf" srcId="{4456919D-2A1C-4C98-9305-1BC7059EDAB0}" destId="{43C35892-ABA1-4FCB-8B3F-616AD8D99F40}" srcOrd="1" destOrd="0" presId="urn:microsoft.com/office/officeart/2016/7/layout/RepeatingBendingProcessNew"/>
    <dgm:cxn modelId="{9CFB4FA1-1AEA-4036-AB9C-1607BCAD84B4}" srcId="{DCAB3AA3-6FD3-4E96-B8D3-BE9B9611C5DE}" destId="{360E1441-2934-4776-B7C3-572A88A1930A}" srcOrd="4" destOrd="0" parTransId="{A5D89D46-7804-4537-92E0-A32F669F6D4A}" sibTransId="{0F7FDB2C-ABD9-45D4-87A0-58D560AB1A30}"/>
    <dgm:cxn modelId="{8E288CA4-DFEA-4DA2-AF81-B2C173D5B7C1}" srcId="{DCAB3AA3-6FD3-4E96-B8D3-BE9B9611C5DE}" destId="{49780C5D-9260-46F6-940A-13C2E6C0C0AF}" srcOrd="0" destOrd="0" parTransId="{EF8596D1-FC29-4713-BDC4-50DCAD767974}" sibTransId="{2A6F46C7-08A2-4164-82FD-567BA0E470B8}"/>
    <dgm:cxn modelId="{1B96D5AF-2C43-4696-BCD5-8B594A2ABFB4}" type="presOf" srcId="{2A6F46C7-08A2-4164-82FD-567BA0E470B8}" destId="{6791DE5C-6E59-4259-A4CA-1A3D436FC7A4}" srcOrd="0" destOrd="0" presId="urn:microsoft.com/office/officeart/2016/7/layout/RepeatingBendingProcessNew"/>
    <dgm:cxn modelId="{D0FD35B5-4C2B-47B1-BF02-C4DD45B6B1D9}" type="presOf" srcId="{2A6F46C7-08A2-4164-82FD-567BA0E470B8}" destId="{EC798630-C6DE-45AA-99A6-F092A47E519E}" srcOrd="1" destOrd="0" presId="urn:microsoft.com/office/officeart/2016/7/layout/RepeatingBendingProcessNew"/>
    <dgm:cxn modelId="{A73539B5-BF2E-4A73-80B3-6897C84CA191}" srcId="{DCAB3AA3-6FD3-4E96-B8D3-BE9B9611C5DE}" destId="{3D71D825-14AF-409D-97A6-335159332E80}" srcOrd="2" destOrd="0" parTransId="{6A2C93E5-1D21-4E48-80B3-6BA3BE55DC9D}" sibTransId="{0BE04539-4CE6-4D9C-B143-F6251C26A698}"/>
    <dgm:cxn modelId="{1356D1BE-688F-41B2-8FA1-E18FEBE8389F}" type="presOf" srcId="{0BE04539-4CE6-4D9C-B143-F6251C26A698}" destId="{7B27D4A8-7FED-4D1C-9A61-229A0C5DDABC}" srcOrd="0" destOrd="0" presId="urn:microsoft.com/office/officeart/2016/7/layout/RepeatingBendingProcessNew"/>
    <dgm:cxn modelId="{1EF4D2C9-BFCB-4765-97B7-B5100072C0AF}" type="presOf" srcId="{DCAB3AA3-6FD3-4E96-B8D3-BE9B9611C5DE}" destId="{4FC5C7F4-CF60-4087-B58E-6EEDC5BD1F32}" srcOrd="0" destOrd="0" presId="urn:microsoft.com/office/officeart/2016/7/layout/RepeatingBendingProcessNew"/>
    <dgm:cxn modelId="{232AE1E3-D626-4A68-9A49-D00015056E8F}" type="presOf" srcId="{3D71D825-14AF-409D-97A6-335159332E80}" destId="{AE8E74C2-D553-424C-A255-A685A5219E1D}" srcOrd="0" destOrd="0" presId="urn:microsoft.com/office/officeart/2016/7/layout/RepeatingBendingProcessNew"/>
    <dgm:cxn modelId="{6CA8A021-2D2F-49E7-BDC5-011143637629}" type="presParOf" srcId="{4FC5C7F4-CF60-4087-B58E-6EEDC5BD1F32}" destId="{414C30BE-B284-4C1E-9330-5CFE0C185DF3}" srcOrd="0" destOrd="0" presId="urn:microsoft.com/office/officeart/2016/7/layout/RepeatingBendingProcessNew"/>
    <dgm:cxn modelId="{F5A42D81-3E5B-4B14-84EE-037364D2D9B8}" type="presParOf" srcId="{4FC5C7F4-CF60-4087-B58E-6EEDC5BD1F32}" destId="{6791DE5C-6E59-4259-A4CA-1A3D436FC7A4}" srcOrd="1" destOrd="0" presId="urn:microsoft.com/office/officeart/2016/7/layout/RepeatingBendingProcessNew"/>
    <dgm:cxn modelId="{A6DE8CDD-F26E-4292-BBD5-5EDF6EE23D83}" type="presParOf" srcId="{6791DE5C-6E59-4259-A4CA-1A3D436FC7A4}" destId="{EC798630-C6DE-45AA-99A6-F092A47E519E}" srcOrd="0" destOrd="0" presId="urn:microsoft.com/office/officeart/2016/7/layout/RepeatingBendingProcessNew"/>
    <dgm:cxn modelId="{7B75BC17-2722-48E8-A1FA-2EDCFDA1561C}" type="presParOf" srcId="{4FC5C7F4-CF60-4087-B58E-6EEDC5BD1F32}" destId="{F053E5F0-58B8-4552-A17D-ACAB97F34400}" srcOrd="2" destOrd="0" presId="urn:microsoft.com/office/officeart/2016/7/layout/RepeatingBendingProcessNew"/>
    <dgm:cxn modelId="{8EA2EAC8-9FB2-42AC-8D74-715DF52CDB12}" type="presParOf" srcId="{4FC5C7F4-CF60-4087-B58E-6EEDC5BD1F32}" destId="{3D1EA7AC-F568-4642-AEC4-26BD7A9DFCB4}" srcOrd="3" destOrd="0" presId="urn:microsoft.com/office/officeart/2016/7/layout/RepeatingBendingProcessNew"/>
    <dgm:cxn modelId="{445B7C01-1D67-434D-9151-F7A02191C5FE}" type="presParOf" srcId="{3D1EA7AC-F568-4642-AEC4-26BD7A9DFCB4}" destId="{43C35892-ABA1-4FCB-8B3F-616AD8D99F40}" srcOrd="0" destOrd="0" presId="urn:microsoft.com/office/officeart/2016/7/layout/RepeatingBendingProcessNew"/>
    <dgm:cxn modelId="{ABA80B23-25DE-4CE2-8CA0-38A434DDDF4E}" type="presParOf" srcId="{4FC5C7F4-CF60-4087-B58E-6EEDC5BD1F32}" destId="{AE8E74C2-D553-424C-A255-A685A5219E1D}" srcOrd="4" destOrd="0" presId="urn:microsoft.com/office/officeart/2016/7/layout/RepeatingBendingProcessNew"/>
    <dgm:cxn modelId="{AD16BFFB-75AE-49B5-9095-06FF2EC668A6}" type="presParOf" srcId="{4FC5C7F4-CF60-4087-B58E-6EEDC5BD1F32}" destId="{7B27D4A8-7FED-4D1C-9A61-229A0C5DDABC}" srcOrd="5" destOrd="0" presId="urn:microsoft.com/office/officeart/2016/7/layout/RepeatingBendingProcessNew"/>
    <dgm:cxn modelId="{1D8F7EC3-EF42-4AC9-98C5-45398DEC3BDC}" type="presParOf" srcId="{7B27D4A8-7FED-4D1C-9A61-229A0C5DDABC}" destId="{A2FA7A97-37B5-47EA-8032-1CF3AA3E6706}" srcOrd="0" destOrd="0" presId="urn:microsoft.com/office/officeart/2016/7/layout/RepeatingBendingProcessNew"/>
    <dgm:cxn modelId="{52019848-708D-4F71-9DB3-2BB95267506B}" type="presParOf" srcId="{4FC5C7F4-CF60-4087-B58E-6EEDC5BD1F32}" destId="{89BDD3F7-8E8E-436B-8835-86B347DD5809}" srcOrd="6" destOrd="0" presId="urn:microsoft.com/office/officeart/2016/7/layout/RepeatingBendingProcessNew"/>
    <dgm:cxn modelId="{7720164C-94CE-4100-A4DA-E09379ECAF3E}" type="presParOf" srcId="{4FC5C7F4-CF60-4087-B58E-6EEDC5BD1F32}" destId="{E72F6B1D-951B-4345-B74B-A81E66E0FE80}" srcOrd="7" destOrd="0" presId="urn:microsoft.com/office/officeart/2016/7/layout/RepeatingBendingProcessNew"/>
    <dgm:cxn modelId="{F853F80F-802F-4B62-A73C-6ACF50FAADF7}" type="presParOf" srcId="{E72F6B1D-951B-4345-B74B-A81E66E0FE80}" destId="{32D713B4-4516-498A-B22C-538F93C53D5F}" srcOrd="0" destOrd="0" presId="urn:microsoft.com/office/officeart/2016/7/layout/RepeatingBendingProcessNew"/>
    <dgm:cxn modelId="{55C00EE2-D64C-49E2-90E1-A2382272A0DF}" type="presParOf" srcId="{4FC5C7F4-CF60-4087-B58E-6EEDC5BD1F32}" destId="{A155B2CE-922D-45FB-973B-BD086BCD7296}" srcOrd="8" destOrd="0" presId="urn:microsoft.com/office/officeart/2016/7/layout/RepeatingBendingProcessNew"/>
    <dgm:cxn modelId="{DB3F2D8C-F976-437C-856B-2508EC3F3A08}" type="presParOf" srcId="{4FC5C7F4-CF60-4087-B58E-6EEDC5BD1F32}" destId="{806E3C0B-8ED3-4BDC-A98E-FBA53B54CF4B}" srcOrd="9" destOrd="0" presId="urn:microsoft.com/office/officeart/2016/7/layout/RepeatingBendingProcessNew"/>
    <dgm:cxn modelId="{45103DF5-9CF8-4A3D-975A-524DB11D1E0F}" type="presParOf" srcId="{806E3C0B-8ED3-4BDC-A98E-FBA53B54CF4B}" destId="{F36CEE7B-A060-4990-80F4-22EEB586FD5B}" srcOrd="0" destOrd="0" presId="urn:microsoft.com/office/officeart/2016/7/layout/RepeatingBendingProcessNew"/>
    <dgm:cxn modelId="{D4E1B266-55EA-48E3-B250-F081E61458F0}" type="presParOf" srcId="{4FC5C7F4-CF60-4087-B58E-6EEDC5BD1F32}" destId="{8F17E35C-001C-4BE6-9B12-A5AAB484DB0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1DE5C-6E59-4259-A4CA-1A3D436FC7A4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414C30BE-B284-4C1E-9330-5CFE0C185DF3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Text Normalization: Clean and prepare text data.</a:t>
          </a:r>
        </a:p>
      </dsp:txBody>
      <dsp:txXfrm>
        <a:off x="8061" y="5979"/>
        <a:ext cx="3034531" cy="1820718"/>
      </dsp:txXfrm>
    </dsp:sp>
    <dsp:sp modelId="{3D1EA7AC-F568-4642-AEC4-26BD7A9DFCB4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F053E5F0-58B8-4552-A17D-ACAB97F34400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Tokenization: Break down text into individual tokens.</a:t>
          </a:r>
        </a:p>
      </dsp:txBody>
      <dsp:txXfrm>
        <a:off x="3740534" y="5979"/>
        <a:ext cx="3034531" cy="1820718"/>
      </dsp:txXfrm>
    </dsp:sp>
    <dsp:sp modelId="{7B27D4A8-7FED-4D1C-9A61-229A0C5DDABC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AE8E74C2-D553-424C-A255-A685A5219E1D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Stop Word Removal: Remove common words with little semantic meaning.</a:t>
          </a:r>
        </a:p>
      </dsp:txBody>
      <dsp:txXfrm>
        <a:off x="7473007" y="5979"/>
        <a:ext cx="3034531" cy="1820718"/>
      </dsp:txXfrm>
    </dsp:sp>
    <dsp:sp modelId="{E72F6B1D-951B-4345-B74B-A81E66E0FE80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89BDD3F7-8E8E-436B-8835-86B347DD5809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Stemming/Lemmatization: Reduce words to their base forms or lemmas.</a:t>
          </a:r>
        </a:p>
      </dsp:txBody>
      <dsp:txXfrm>
        <a:off x="8061" y="2524640"/>
        <a:ext cx="3034531" cy="1820718"/>
      </dsp:txXfrm>
    </dsp:sp>
    <dsp:sp modelId="{806E3C0B-8ED3-4BDC-A98E-FBA53B54CF4B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A155B2CE-922D-45FB-973B-BD086BCD7296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Vocabulary Creation: Create a dictionary of unique tokens and assign numerical identifiers.</a:t>
          </a:r>
        </a:p>
      </dsp:txBody>
      <dsp:txXfrm>
        <a:off x="3740534" y="2524640"/>
        <a:ext cx="3034531" cy="1820718"/>
      </dsp:txXfrm>
    </dsp:sp>
    <dsp:sp modelId="{8F17E35C-001C-4BE6-9B12-A5AAB484DB09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TF-IDF: Calculate the weight of each token based on its frequency and rarity</a:t>
          </a:r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564C8-E120-4B5F-93F8-002ACFB278D5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13910-7C64-4A43-AF38-C594419605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192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46A0-C6A2-F9F5-FD6A-5FEE9258E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14AC0-7B63-3955-4CCF-5CBCF1F08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70ABA-09F8-30FA-7351-E2B92B8E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877A0-A1C8-A423-DD6F-457A37E6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28859-5D23-5E82-92CC-47670B37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8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C0F6-48A6-8824-CDA4-7E3A839F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7B3BF-8D5C-6742-BD92-FF3F2F96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801B-7A11-D3E5-1EBA-6BA724919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1431D-A1DE-4D8A-7545-DC5E7762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01A2-4752-93E5-E296-B284C4EB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4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573B1-B0D5-4A36-D6D1-B8D8EDF7C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F0C32-647E-7371-7AF6-8F6CA724E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BDDB9-D1B4-9520-4760-7E1FBDDB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E8AEA-DFB8-6AA3-018B-454DDABF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736DB-16E0-2354-911B-AE236B11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7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6C9A-7A23-9CDB-73B6-D97F6B75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2972-CAC0-4162-D7EB-0F5A0EFE3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8C2F7-158A-CF25-7A95-348AB6A0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21D5-D892-8574-FAA3-2CC584BB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4E497-0B95-776C-97BF-86063E95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2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C392-C2CA-9431-F4D4-E058A8A9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0BE7F-62B6-C965-6B68-72CAD7B9D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C9EBA-6E72-435C-D6BD-FA8031EA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71128-8147-9135-B558-F39E40B0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EF2EB-0E95-4B42-AEDB-010B5B16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70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771AF-67CF-0154-CFCB-F4EBD09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F1144-CC0C-EE3A-1171-D155A34FE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9365E-7128-FCF9-FB45-1BB0BA228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17C8B-9964-28B3-EE7F-331EB5E2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BECDF-5B91-F1E4-0034-7CE58782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8E02C-1E45-1312-8E44-7DC53F60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2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3A86-3EBF-0CDF-B678-4AB533CD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1A448-2AAF-57A2-DE88-695814D81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CE6FA-76D7-4EA6-F6E4-780E65B0D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E4C2F-8B8C-4103-E25D-9AEBB597C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ED058-323B-F96B-CA47-98059990E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AE5AC6-6C68-CC44-DE68-C01101545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1C912-383B-C290-6E21-C68F9370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64281-8A75-A09C-D8E3-38BC31C5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71F8-54DA-9623-325F-51578389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D46AB-BEC5-6517-99F6-38F30598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2E617-BEDE-5F8A-9188-89EAD39B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6376-28E5-EC51-87EB-B9F3E396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6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ADA94-5E7D-906C-A8F9-CB3103C5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29787-6401-2494-90FA-4E5D2A51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AEB8C-2EFB-0EF3-4143-C5ECD855D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6310-B2B7-B976-CAC1-5A4E9DF6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98D4-EE10-D895-4DA0-1693C87D5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F3446-B6FD-B550-E1D6-87F187926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43D93-D523-19F7-B8E9-B909E803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28D2C-2BF0-1B9F-EC16-EDB0FBA3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BB55D-3FE6-DA82-22EE-62C5E015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3004-30CB-94A8-75FB-9646D9CC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58C9A-AC7C-7804-9D52-FD7E5CC8D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C96FC-4853-67B9-02A9-2F2CAEA28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64645-6A0A-AC6D-C7C9-59C9BAF81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35AFA-B7DD-F3EE-B1A3-A5066703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9B468-3582-C4BB-0E3F-20BEF68B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885CD1-87AE-F0F8-C6E1-9B0E2DE8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D017B-7B22-C5B4-17A9-125C64E49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9F5DA-A8F3-F92F-FE89-5B222301C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6CA56-7259-9D99-9381-62C3121F8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0B022-EFA2-DA75-2491-192A8E04B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7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4.wdp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microsoft.com/office/2007/relationships/hdphoto" Target="../media/hdphoto4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6E0FD2-94D8-F527-2144-A9C247B3DF8B}"/>
              </a:ext>
            </a:extLst>
          </p:cNvPr>
          <p:cNvSpPr/>
          <p:nvPr/>
        </p:nvSpPr>
        <p:spPr>
          <a:xfrm rot="1654596">
            <a:off x="6610659" y="-1151279"/>
            <a:ext cx="10335004" cy="934231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86EA6-2523-020E-9F58-EDA6BD3D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5" y="1084462"/>
            <a:ext cx="6303264" cy="1325563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Natural Language Queryable Data Pipeline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04040-5B04-5D25-19D3-093D6A4DDD12}"/>
              </a:ext>
            </a:extLst>
          </p:cNvPr>
          <p:cNvSpPr txBox="1"/>
          <p:nvPr/>
        </p:nvSpPr>
        <p:spPr>
          <a:xfrm>
            <a:off x="7866035" y="2134883"/>
            <a:ext cx="5735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Devadi Yekaditya</a:t>
            </a:r>
          </a:p>
          <a:p>
            <a:r>
              <a:rPr lang="en-US" sz="2800" b="1">
                <a:solidFill>
                  <a:schemeClr val="bg1"/>
                </a:solidFill>
              </a:rPr>
              <a:t>Mislah Rahman</a:t>
            </a:r>
          </a:p>
          <a:p>
            <a:r>
              <a:rPr lang="en-US" sz="2800" b="1">
                <a:solidFill>
                  <a:schemeClr val="bg1"/>
                </a:solidFill>
              </a:rPr>
              <a:t>Sriramsetty Bhanu Teja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9ABEC-0DDE-82C2-A16F-C87169467C5A}"/>
              </a:ext>
            </a:extLst>
          </p:cNvPr>
          <p:cNvSpPr txBox="1"/>
          <p:nvPr/>
        </p:nvSpPr>
        <p:spPr>
          <a:xfrm>
            <a:off x="7250737" y="1308668"/>
            <a:ext cx="573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Presented by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81D0D-FBBE-CA5C-7331-1BE983DD6658}"/>
              </a:ext>
            </a:extLst>
          </p:cNvPr>
          <p:cNvSpPr txBox="1"/>
          <p:nvPr/>
        </p:nvSpPr>
        <p:spPr>
          <a:xfrm>
            <a:off x="6522700" y="3863201"/>
            <a:ext cx="573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Under the guidance of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4FA4E5-D7C6-F2CA-1CC2-274FA3BC999F}"/>
              </a:ext>
            </a:extLst>
          </p:cNvPr>
          <p:cNvSpPr txBox="1"/>
          <p:nvPr/>
        </p:nvSpPr>
        <p:spPr>
          <a:xfrm>
            <a:off x="7866034" y="4529689"/>
            <a:ext cx="5735133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Dr. Amit Ranjan Azad</a:t>
            </a:r>
          </a:p>
        </p:txBody>
      </p:sp>
      <p:pic>
        <p:nvPicPr>
          <p:cNvPr id="10" name="Picture 9" descr="Image result for IIItkalyani">
            <a:extLst>
              <a:ext uri="{FF2B5EF4-FFF2-40B4-BE49-F238E27FC236}">
                <a16:creationId xmlns:a16="http://schemas.microsoft.com/office/drawing/2014/main" id="{17F494CD-9254-55AD-23B8-21EE07790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733" y="3238181"/>
            <a:ext cx="1451788" cy="145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AE64D4-A7E6-D5C6-339B-536972C23699}"/>
              </a:ext>
            </a:extLst>
          </p:cNvPr>
          <p:cNvSpPr/>
          <p:nvPr/>
        </p:nvSpPr>
        <p:spPr>
          <a:xfrm>
            <a:off x="1167110" y="5110756"/>
            <a:ext cx="4721034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 INSTITUTE OF INFORMATION TECHNOLOGY KALYANI</a:t>
            </a:r>
          </a:p>
        </p:txBody>
      </p:sp>
    </p:spTree>
    <p:extLst>
      <p:ext uri="{BB962C8B-B14F-4D97-AF65-F5344CB8AC3E}">
        <p14:creationId xmlns:p14="http://schemas.microsoft.com/office/powerpoint/2010/main" val="167051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6EDE5A-C9F1-A1EE-64E0-A5D7AB69FB7E}"/>
              </a:ext>
            </a:extLst>
          </p:cNvPr>
          <p:cNvSpPr/>
          <p:nvPr/>
        </p:nvSpPr>
        <p:spPr>
          <a:xfrm>
            <a:off x="3206750" y="589960"/>
            <a:ext cx="5531990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HTML and DOM Structure</a:t>
            </a:r>
          </a:p>
        </p:txBody>
      </p:sp>
      <p:pic>
        <p:nvPicPr>
          <p:cNvPr id="5" name="Picture 4" descr="Document Object Model - Wikipedia">
            <a:extLst>
              <a:ext uri="{FF2B5EF4-FFF2-40B4-BE49-F238E27FC236}">
                <a16:creationId xmlns:a16="http://schemas.microsoft.com/office/drawing/2014/main" id="{8C188641-2B8C-8DFC-AFD7-CC1B5032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66" y="1343526"/>
            <a:ext cx="4521200" cy="46769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D411CE-D437-BA44-492F-B53F4C6BC9EA}"/>
              </a:ext>
            </a:extLst>
          </p:cNvPr>
          <p:cNvSpPr txBox="1"/>
          <p:nvPr/>
        </p:nvSpPr>
        <p:spPr>
          <a:xfrm>
            <a:off x="6264975" y="2655591"/>
            <a:ext cx="4811519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HTML:</a:t>
            </a:r>
          </a:p>
          <a:p>
            <a:endParaRPr lang="en-US" sz="2000" b="1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2000">
                <a:cs typeface="Calibri"/>
              </a:rPr>
              <a:t>Hyper Text Markup Language</a:t>
            </a:r>
          </a:p>
          <a:p>
            <a:pPr marL="285750" indent="-285750">
              <a:buFont typeface="Calibri"/>
              <a:buChar char="-"/>
            </a:pPr>
            <a:r>
              <a:rPr lang="en-US" sz="2000">
                <a:cs typeface="Calibri"/>
              </a:rPr>
              <a:t>Use</a:t>
            </a: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  <a:p>
            <a:r>
              <a:rPr lang="en-US" sz="2000" b="1">
                <a:cs typeface="Calibri"/>
              </a:rPr>
              <a:t>DOM:</a:t>
            </a:r>
          </a:p>
          <a:p>
            <a:endParaRPr lang="en-US" sz="2000" b="1"/>
          </a:p>
          <a:p>
            <a:pPr marL="285750" indent="-285750">
              <a:buFont typeface="Calibri"/>
              <a:buChar char="-"/>
            </a:pPr>
            <a:r>
              <a:rPr lang="en-US" sz="2000">
                <a:cs typeface="Calibri"/>
              </a:rPr>
              <a:t>HTML is processed as a tree of elements in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41766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A4BC16-4CEA-DD92-EF92-1361F2EB3090}"/>
              </a:ext>
            </a:extLst>
          </p:cNvPr>
          <p:cNvSpPr/>
          <p:nvPr/>
        </p:nvSpPr>
        <p:spPr>
          <a:xfrm>
            <a:off x="3193105" y="770400"/>
            <a:ext cx="5815700" cy="9431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Parsing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3EC4D-791D-206A-7263-A09791820294}"/>
              </a:ext>
            </a:extLst>
          </p:cNvPr>
          <p:cNvSpPr txBox="1"/>
          <p:nvPr/>
        </p:nvSpPr>
        <p:spPr>
          <a:xfrm>
            <a:off x="2140419" y="2765497"/>
            <a:ext cx="55487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 panose="020F0502020204030204"/>
              </a:rPr>
              <a:t>To obtain the useful information from the DOM.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 panose="020F0502020204030204"/>
              </a:rPr>
              <a:t>We use XPath and CSS Selectors</a:t>
            </a:r>
          </a:p>
        </p:txBody>
      </p:sp>
    </p:spTree>
    <p:extLst>
      <p:ext uri="{BB962C8B-B14F-4D97-AF65-F5344CB8AC3E}">
        <p14:creationId xmlns:p14="http://schemas.microsoft.com/office/powerpoint/2010/main" val="362635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A4BC16-4CEA-DD92-EF92-1361F2EB3090}"/>
              </a:ext>
            </a:extLst>
          </p:cNvPr>
          <p:cNvSpPr/>
          <p:nvPr/>
        </p:nvSpPr>
        <p:spPr>
          <a:xfrm>
            <a:off x="3608740" y="1106867"/>
            <a:ext cx="5607882" cy="175432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DOM </a:t>
            </a:r>
            <a:r>
              <a:rPr lang="en-US" sz="54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destructuring</a:t>
            </a:r>
            <a:endParaRPr lang="en-US" sz="54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pPr algn="ctr"/>
            <a:endParaRPr lang="en-US" sz="54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BAAD35AD-4FD4-5260-16AE-464580CF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882" y="4905907"/>
            <a:ext cx="2441967" cy="1333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F03541-878E-EA8A-1661-F5B300522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97" y="522235"/>
            <a:ext cx="2367420" cy="3041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54210-43A7-7801-4A04-52BE569C1C59}"/>
              </a:ext>
            </a:extLst>
          </p:cNvPr>
          <p:cNvSpPr txBox="1"/>
          <p:nvPr/>
        </p:nvSpPr>
        <p:spPr>
          <a:xfrm>
            <a:off x="3664419" y="3042588"/>
            <a:ext cx="554874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While extracting the data from webpage, we keeping the DOM structure intact.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It brings </a:t>
            </a:r>
            <a:r>
              <a:rPr lang="en-US" err="1">
                <a:cs typeface="Calibri"/>
              </a:rPr>
              <a:t>redundencies</a:t>
            </a:r>
            <a:r>
              <a:rPr lang="en-US">
                <a:cs typeface="Calibri"/>
              </a:rPr>
              <a:t> and unwanted nesting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Remove classes that doesn't contains text data</a:t>
            </a:r>
          </a:p>
        </p:txBody>
      </p:sp>
    </p:spTree>
    <p:extLst>
      <p:ext uri="{BB962C8B-B14F-4D97-AF65-F5344CB8AC3E}">
        <p14:creationId xmlns:p14="http://schemas.microsoft.com/office/powerpoint/2010/main" val="73255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43DFBE-C6CF-194E-EF46-CC6C532E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08" y="2332875"/>
            <a:ext cx="5348128" cy="31155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A4BC16-4CEA-DD92-EF92-1361F2EB3090}"/>
              </a:ext>
            </a:extLst>
          </p:cNvPr>
          <p:cNvSpPr/>
          <p:nvPr/>
        </p:nvSpPr>
        <p:spPr>
          <a:xfrm>
            <a:off x="6003638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1470E-C340-8500-BEC1-7372C7403D9D}"/>
              </a:ext>
            </a:extLst>
          </p:cNvPr>
          <p:cNvSpPr txBox="1"/>
          <p:nvPr/>
        </p:nvSpPr>
        <p:spPr>
          <a:xfrm>
            <a:off x="2812491" y="871260"/>
            <a:ext cx="8565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>
                <a:latin typeface="Poppins" panose="00000500000000000000" pitchFamily="2" charset="0"/>
                <a:cs typeface="Poppins" panose="00000500000000000000" pitchFamily="2" charset="0"/>
              </a:rPr>
              <a:t>Information Extraction (IE)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84BCC-5DF0-97DE-4C4A-FF385240EB88}"/>
              </a:ext>
            </a:extLst>
          </p:cNvPr>
          <p:cNvSpPr txBox="1"/>
          <p:nvPr/>
        </p:nvSpPr>
        <p:spPr>
          <a:xfrm>
            <a:off x="3912123" y="2582944"/>
            <a:ext cx="667417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Extracting structured information from unstructured or semi-structured text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DC3-332B-DAFA-2F5D-DD4C7CFD4FD5}"/>
              </a:ext>
            </a:extLst>
          </p:cNvPr>
          <p:cNvSpPr txBox="1"/>
          <p:nvPr/>
        </p:nvSpPr>
        <p:spPr>
          <a:xfrm>
            <a:off x="3912122" y="3429000"/>
            <a:ext cx="684386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To identify and classify key entities, relationships, and events from text and organize them into a structured format.</a:t>
            </a:r>
          </a:p>
          <a:p>
            <a:pPr marL="285750" indent="-285750">
              <a:buFont typeface="Arial"/>
              <a:buChar char="•"/>
            </a:pPr>
            <a:endParaRPr lang="en-IN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0664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B9FFA4-0141-0165-E6D6-AE2F8037B027}"/>
              </a:ext>
            </a:extLst>
          </p:cNvPr>
          <p:cNvSpPr txBox="1"/>
          <p:nvPr/>
        </p:nvSpPr>
        <p:spPr>
          <a:xfrm>
            <a:off x="1951349" y="1951349"/>
            <a:ext cx="5203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/>
              <a:t>NLP Tasks involved in Information Extraction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4E585-90B6-B41E-B685-FD6022AAB483}"/>
              </a:ext>
            </a:extLst>
          </p:cNvPr>
          <p:cNvSpPr txBox="1"/>
          <p:nvPr/>
        </p:nvSpPr>
        <p:spPr>
          <a:xfrm>
            <a:off x="2408549" y="2690336"/>
            <a:ext cx="428919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/>
              <a:t>Named Entity Recognition (NER)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/>
              <a:t>Parts of Speech (POS) Tagging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/>
              <a:t>Chunking</a:t>
            </a:r>
          </a:p>
        </p:txBody>
      </p:sp>
    </p:spTree>
    <p:extLst>
      <p:ext uri="{BB962C8B-B14F-4D97-AF65-F5344CB8AC3E}">
        <p14:creationId xmlns:p14="http://schemas.microsoft.com/office/powerpoint/2010/main" val="156587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A4BC16-4CEA-DD92-EF92-1361F2EB3090}"/>
              </a:ext>
            </a:extLst>
          </p:cNvPr>
          <p:cNvSpPr/>
          <p:nvPr/>
        </p:nvSpPr>
        <p:spPr>
          <a:xfrm>
            <a:off x="1237944" y="780295"/>
            <a:ext cx="9367520" cy="40934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 b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+mn-lt"/>
                <a:cs typeface="+mn-lt"/>
              </a:rPr>
              <a:t>Relation Extraction:</a:t>
            </a:r>
            <a:endParaRPr lang="en-US" sz="2000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+mn-lt"/>
                <a:cs typeface="+mn-lt"/>
              </a:rPr>
              <a:t>Identifying and classifying relationships between entities, such as marriage, employment, and location.</a:t>
            </a:r>
            <a:endParaRPr lang="en-US" sz="2000">
              <a:latin typeface="Calibri"/>
              <a:ea typeface="Calibri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+mn-lt"/>
                <a:cs typeface="+mn-lt"/>
              </a:rPr>
              <a:t>Enriches extracted information and provides a deeper understanding of the text.</a:t>
            </a:r>
            <a:endParaRPr lang="en-US" sz="2000">
              <a:latin typeface="Calibri"/>
              <a:ea typeface="Calibri"/>
              <a:cs typeface="Calibri" panose="020F0502020204030204"/>
            </a:endParaRPr>
          </a:p>
          <a:p>
            <a:pPr lvl="1"/>
            <a:endParaRPr lang="en-US" sz="20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 panose="020F0502020204030204"/>
            </a:endParaRPr>
          </a:p>
          <a:p>
            <a:pPr lvl="1"/>
            <a:endParaRPr lang="en-US" sz="20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2000" b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+mn-lt"/>
                <a:cs typeface="+mn-lt"/>
              </a:rPr>
              <a:t>Event Extraction:</a:t>
            </a:r>
            <a:endParaRPr lang="en-US" sz="2000" b="1">
              <a:latin typeface="Calibri"/>
              <a:ea typeface="Calibri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+mn-lt"/>
                <a:cs typeface="+mn-lt"/>
              </a:rPr>
              <a:t>Identifying and classifying events in text, such as meetings, conferences, and product releases.</a:t>
            </a:r>
            <a:endParaRPr lang="en-US" sz="2000">
              <a:latin typeface="Calibri"/>
              <a:ea typeface="Calibri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+mn-lt"/>
                <a:cs typeface="+mn-lt"/>
              </a:rPr>
              <a:t>Provides structured information about the occurrence of events and their participants.</a:t>
            </a:r>
            <a:endParaRPr lang="en-US" sz="2000">
              <a:latin typeface="Calibri"/>
              <a:cs typeface="Calibri" panose="020F0502020204030204"/>
            </a:endParaRPr>
          </a:p>
          <a:p>
            <a:pPr lvl="1"/>
            <a:endParaRPr lang="en-US" sz="20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 panose="020F0502020204030204"/>
            </a:endParaRPr>
          </a:p>
          <a:p>
            <a:pPr algn="ctr"/>
            <a:endParaRPr lang="en-US" sz="20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273E7C7-8F1D-646C-00D4-8A59AFDC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222" y="4981827"/>
            <a:ext cx="2218920" cy="11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5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4F79FA88-F0FE-5BF5-6768-E1DCE691A8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4368440"/>
              </p:ext>
            </p:extLst>
          </p:nvPr>
        </p:nvGraphicFramePr>
        <p:xfrm>
          <a:off x="838200" y="116447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089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 Are Sentence Embeddings and why Are They Useful? | by Diogo Ferreira |  Talkdesk Engineering">
            <a:extLst>
              <a:ext uri="{FF2B5EF4-FFF2-40B4-BE49-F238E27FC236}">
                <a16:creationId xmlns:a16="http://schemas.microsoft.com/office/drawing/2014/main" id="{F7A06C35-7236-BCB5-6722-46FDD9C54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7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A4BC16-4CEA-DD92-EF92-1361F2EB3090}"/>
              </a:ext>
            </a:extLst>
          </p:cNvPr>
          <p:cNvSpPr/>
          <p:nvPr/>
        </p:nvSpPr>
        <p:spPr>
          <a:xfrm>
            <a:off x="1326111" y="2388476"/>
            <a:ext cx="5871643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lt"/>
                <a:cs typeface="+mn-lt"/>
              </a:rPr>
              <a:t>Information Retrieval (IR)</a:t>
            </a:r>
            <a:endParaRPr lang="en-US" sz="2000" b="1">
              <a:latin typeface="Calibri"/>
              <a:ea typeface="Calibri"/>
              <a:cs typeface="Calibri" panose="020F0502020204030204"/>
            </a:endParaRPr>
          </a:p>
          <a:p>
            <a:endParaRPr lang="en-US" sz="20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ea typeface="+mn-lt"/>
              <a:cs typeface="+mn-lt"/>
            </a:endParaRPr>
          </a:p>
          <a:p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n-lt"/>
                <a:cs typeface="+mn-lt"/>
              </a:rPr>
              <a:t>Information retrieval (IR) is the field of computer science concerned with the process of searching for, retrieving, and ranking information relevant to a user's query. IR systems are designed to help users find the information they need quickly and efficiently from a large collection of documents.</a:t>
            </a:r>
            <a:endParaRPr lang="en-US" sz="2000">
              <a:latin typeface="Calibri"/>
              <a:ea typeface="Calibri"/>
              <a:cs typeface="Calibri" panose="020F0502020204030204"/>
            </a:endParaRPr>
          </a:p>
          <a:p>
            <a:endParaRPr lang="en-US" sz="20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893CB-A87C-9E3B-1EFB-1272CD2D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697" y="1565246"/>
            <a:ext cx="3871303" cy="39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6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A4BC16-4CEA-DD92-EF92-1361F2EB3090}"/>
              </a:ext>
            </a:extLst>
          </p:cNvPr>
          <p:cNvSpPr/>
          <p:nvPr/>
        </p:nvSpPr>
        <p:spPr>
          <a:xfrm>
            <a:off x="931805" y="491639"/>
            <a:ext cx="10295094" cy="4445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 Light"/>
              </a:rPr>
              <a:t>Several NLP tasks are essential for effective IR:</a:t>
            </a:r>
            <a:endParaRPr lang="en-US" sz="2000" b="1">
              <a:latin typeface="Calibri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 Light"/>
              </a:rPr>
              <a:t>Natural Language Understanding (NLU):</a:t>
            </a:r>
            <a:r>
              <a:rPr lang="en-US" sz="20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 Light"/>
              </a:rPr>
              <a:t>Understand user query intent and identify key concepts.</a:t>
            </a:r>
            <a:endParaRPr lang="en-US" sz="2000">
              <a:latin typeface="Calibri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 Light"/>
              </a:rPr>
              <a:t>Information Extraction (IE):</a:t>
            </a:r>
            <a:r>
              <a:rPr lang="en-US" sz="20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 Light"/>
              </a:rPr>
              <a:t> Extract structured information from text, including entities, relationships, and events.</a:t>
            </a:r>
            <a:endParaRPr lang="en-US" sz="2000">
              <a:latin typeface="Calibri"/>
              <a:cs typeface="Calibri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 Light"/>
              </a:rPr>
              <a:t>Relevance Ranking:</a:t>
            </a:r>
            <a:r>
              <a:rPr lang="en-US" sz="20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 Light"/>
              </a:rPr>
              <a:t> Determine document relevance to the query based on content, structure, and popularity.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 Light"/>
              </a:rPr>
              <a:t>Query Reformulation:</a:t>
            </a:r>
            <a:r>
              <a:rPr lang="en-US" sz="20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 Light"/>
              </a:rPr>
              <a:t> Expand or refine the user's query to enhance retrieval results.</a:t>
            </a:r>
            <a:endParaRPr lang="en-US" sz="2000">
              <a:latin typeface="Calibri"/>
              <a:cs typeface="Calibri Ligh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205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8647744-4D42-8281-EDF5-554A2D37F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0" t="-400" r="32106" b="400"/>
          <a:stretch/>
        </p:blipFill>
        <p:spPr>
          <a:xfrm>
            <a:off x="1402185" y="2445276"/>
            <a:ext cx="1967448" cy="1967448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93275-5164-ECE1-0DDE-1C3B6020B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/>
        </p:blipFill>
        <p:spPr>
          <a:xfrm>
            <a:off x="8996878" y="2444400"/>
            <a:ext cx="1969200" cy="1969200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258381-D11C-758E-8F6C-B27A9D8C70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2" t="390" r="8542" b="-390"/>
          <a:stretch/>
        </p:blipFill>
        <p:spPr>
          <a:xfrm>
            <a:off x="2464957" y="2068715"/>
            <a:ext cx="2720570" cy="2720570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789A7-0C39-64D7-40E2-C98114F0A7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84" r="6784"/>
          <a:stretch/>
        </p:blipFill>
        <p:spPr>
          <a:xfrm>
            <a:off x="7025421" y="2068715"/>
            <a:ext cx="2720570" cy="2720570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hlinkClick r:id="rId10" action="ppaction://hlinksldjump"/>
            <a:extLst>
              <a:ext uri="{FF2B5EF4-FFF2-40B4-BE49-F238E27FC236}">
                <a16:creationId xmlns:a16="http://schemas.microsoft.com/office/drawing/2014/main" id="{2026FACA-6D89-C581-1B91-C6EECA64BA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801" r="17145" b="-801"/>
          <a:stretch/>
        </p:blipFill>
        <p:spPr>
          <a:xfrm>
            <a:off x="4285903" y="1618903"/>
            <a:ext cx="3620194" cy="3620194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DBB010-D33D-B214-CAD0-C3E1C91D693D}"/>
              </a:ext>
            </a:extLst>
          </p:cNvPr>
          <p:cNvSpPr txBox="1"/>
          <p:nvPr/>
        </p:nvSpPr>
        <p:spPr>
          <a:xfrm>
            <a:off x="4968235" y="942228"/>
            <a:ext cx="225552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400">
                <a:latin typeface="Sitka Small Semibold"/>
              </a:rPr>
              <a:t>Introduction</a:t>
            </a:r>
            <a:endParaRPr lang="en-IN" sz="2400">
              <a:latin typeface="Sitka Small Semi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9B81D-320F-D117-ECE2-E896CC683924}"/>
              </a:ext>
            </a:extLst>
          </p:cNvPr>
          <p:cNvSpPr txBox="1"/>
          <p:nvPr/>
        </p:nvSpPr>
        <p:spPr>
          <a:xfrm>
            <a:off x="2907821" y="1492099"/>
            <a:ext cx="183989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000">
                <a:solidFill>
                  <a:schemeClr val="tx1">
                    <a:alpha val="50000"/>
                  </a:schemeClr>
                </a:solidFill>
                <a:latin typeface="Sitka Small Semibold"/>
              </a:rPr>
              <a:t>Conclusion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35283-A873-D4F4-F404-B3B0293B9BEC}"/>
              </a:ext>
            </a:extLst>
          </p:cNvPr>
          <p:cNvSpPr txBox="1"/>
          <p:nvPr/>
        </p:nvSpPr>
        <p:spPr>
          <a:xfrm>
            <a:off x="1524500" y="1872354"/>
            <a:ext cx="172281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alpha val="25000"/>
                  </a:schemeClr>
                </a:solidFill>
                <a:latin typeface="Sitka Small Semibold"/>
              </a:rPr>
              <a:t>Information Retrieval</a:t>
            </a:r>
            <a:endParaRPr lang="en-US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E6C7C-5692-BD2C-A5FC-8F81FFB2420B}"/>
              </a:ext>
            </a:extLst>
          </p:cNvPr>
          <p:cNvSpPr txBox="1"/>
          <p:nvPr/>
        </p:nvSpPr>
        <p:spPr>
          <a:xfrm>
            <a:off x="7465759" y="1338211"/>
            <a:ext cx="183989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000">
                <a:solidFill>
                  <a:schemeClr val="tx1">
                    <a:alpha val="50000"/>
                  </a:schemeClr>
                </a:solidFill>
                <a:latin typeface="Sitka Small Semibold"/>
              </a:rPr>
              <a:t>Data Acquisition</a:t>
            </a:r>
            <a:endParaRPr lang="en-US" err="1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AE057-8CDB-C133-D541-B9FB64FE23A5}"/>
              </a:ext>
            </a:extLst>
          </p:cNvPr>
          <p:cNvSpPr txBox="1"/>
          <p:nvPr/>
        </p:nvSpPr>
        <p:spPr>
          <a:xfrm>
            <a:off x="9126184" y="1872354"/>
            <a:ext cx="183989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alpha val="25000"/>
                  </a:schemeClr>
                </a:solidFill>
                <a:latin typeface="Sitka Small Semibold"/>
              </a:rPr>
              <a:t>Information Extraction</a:t>
            </a:r>
            <a:endParaRPr lang="en-US">
              <a:solidFill>
                <a:schemeClr val="tx1">
                  <a:alpha val="25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A76F3A-963A-8DE2-EDD3-4DACA00FBDE6}"/>
              </a:ext>
            </a:extLst>
          </p:cNvPr>
          <p:cNvGrpSpPr/>
          <p:nvPr/>
        </p:nvGrpSpPr>
        <p:grpSpPr>
          <a:xfrm flipV="1">
            <a:off x="5140960" y="5953749"/>
            <a:ext cx="1910079" cy="45719"/>
            <a:chOff x="3530900" y="6089794"/>
            <a:chExt cx="2332017" cy="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087C43-9033-54CC-0D15-977D05312859}"/>
                </a:ext>
              </a:extLst>
            </p:cNvPr>
            <p:cNvCxnSpPr>
              <a:cxnSpLocks/>
            </p:cNvCxnSpPr>
            <p:nvPr/>
          </p:nvCxnSpPr>
          <p:spPr>
            <a:xfrm>
              <a:off x="3530900" y="6089794"/>
              <a:ext cx="44046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0D166D-1E92-6B9E-F61A-8EE81747CD98}"/>
                </a:ext>
              </a:extLst>
            </p:cNvPr>
            <p:cNvCxnSpPr>
              <a:cxnSpLocks/>
            </p:cNvCxnSpPr>
            <p:nvPr/>
          </p:nvCxnSpPr>
          <p:spPr>
            <a:xfrm>
              <a:off x="4034470" y="6089794"/>
              <a:ext cx="440465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0EA315-3195-46E7-EF26-908C9F6CCBFB}"/>
                </a:ext>
              </a:extLst>
            </p:cNvPr>
            <p:cNvCxnSpPr>
              <a:cxnSpLocks/>
            </p:cNvCxnSpPr>
            <p:nvPr/>
          </p:nvCxnSpPr>
          <p:spPr>
            <a:xfrm>
              <a:off x="4505247" y="6089794"/>
              <a:ext cx="448656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E7FB14-785B-F7BE-558C-828022EB558D}"/>
                </a:ext>
              </a:extLst>
            </p:cNvPr>
            <p:cNvCxnSpPr>
              <a:cxnSpLocks/>
            </p:cNvCxnSpPr>
            <p:nvPr/>
          </p:nvCxnSpPr>
          <p:spPr>
            <a:xfrm>
              <a:off x="4994284" y="6089794"/>
              <a:ext cx="382485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437B9D-7683-AD78-D971-C99494C0316D}"/>
                </a:ext>
              </a:extLst>
            </p:cNvPr>
            <p:cNvCxnSpPr>
              <a:cxnSpLocks/>
            </p:cNvCxnSpPr>
            <p:nvPr/>
          </p:nvCxnSpPr>
          <p:spPr>
            <a:xfrm>
              <a:off x="5441576" y="6089794"/>
              <a:ext cx="421341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8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formation Retrieval using word2vec based Vector Space Model">
            <a:extLst>
              <a:ext uri="{FF2B5EF4-FFF2-40B4-BE49-F238E27FC236}">
                <a16:creationId xmlns:a16="http://schemas.microsoft.com/office/drawing/2014/main" id="{61F1B7A8-B75A-773E-9E69-FBC518EF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0" y="1040103"/>
            <a:ext cx="10745159" cy="5050225"/>
          </a:xfrm>
          <a:prstGeom prst="rect">
            <a:avLst/>
          </a:prstGeom>
        </p:spPr>
      </p:pic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7D0EA420-4CE5-9D32-E0D5-66A3BCFAD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775" y="4910282"/>
            <a:ext cx="2266014" cy="120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3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D6DF16-02F2-DB70-EE03-C284DD33DFC6}"/>
              </a:ext>
            </a:extLst>
          </p:cNvPr>
          <p:cNvSpPr/>
          <p:nvPr/>
        </p:nvSpPr>
        <p:spPr>
          <a:xfrm>
            <a:off x="6659465" y="1043233"/>
            <a:ext cx="4140014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Applications</a:t>
            </a:r>
            <a:endParaRPr lang="en-US" sz="44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57826-3480-B378-BD95-0CBA1AA49B20}"/>
              </a:ext>
            </a:extLst>
          </p:cNvPr>
          <p:cNvSpPr txBox="1"/>
          <p:nvPr/>
        </p:nvSpPr>
        <p:spPr>
          <a:xfrm>
            <a:off x="6659466" y="2444795"/>
            <a:ext cx="4140013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Can automate data preprocessing in machine learning and data science applications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Automate boring jobs of a business/data analyst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Scan for security vulnerabilities public reposited codes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57876-EFF7-4BBE-E9A2-D578A4438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97761"/>
            <a:ext cx="4801016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1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A4BC16-4CEA-DD92-EF92-1361F2EB3090}"/>
              </a:ext>
            </a:extLst>
          </p:cNvPr>
          <p:cNvSpPr/>
          <p:nvPr/>
        </p:nvSpPr>
        <p:spPr>
          <a:xfrm>
            <a:off x="3154142" y="1324582"/>
            <a:ext cx="5586850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Limitations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BCCC2-CCA3-5E38-9CEF-9EFF78E28E59}"/>
              </a:ext>
            </a:extLst>
          </p:cNvPr>
          <p:cNvSpPr txBox="1"/>
          <p:nvPr/>
        </p:nvSpPr>
        <p:spPr>
          <a:xfrm>
            <a:off x="3322926" y="3355397"/>
            <a:ext cx="62167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Slow information retrieval as full language space is covered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Can't be called as a real time continuous pipeline</a:t>
            </a: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02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A4BC16-4CEA-DD92-EF92-1361F2EB3090}"/>
              </a:ext>
            </a:extLst>
          </p:cNvPr>
          <p:cNvSpPr/>
          <p:nvPr/>
        </p:nvSpPr>
        <p:spPr>
          <a:xfrm>
            <a:off x="968925" y="1105031"/>
            <a:ext cx="3875934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Scope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86DCA4FD-DFB5-D459-3636-E6696AF4C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957" y="4948663"/>
            <a:ext cx="2409488" cy="1226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951CBF-F767-3B7F-0441-545EBB929972}"/>
              </a:ext>
            </a:extLst>
          </p:cNvPr>
          <p:cNvSpPr txBox="1"/>
          <p:nvPr/>
        </p:nvSpPr>
        <p:spPr>
          <a:xfrm>
            <a:off x="1423907" y="2623226"/>
            <a:ext cx="644434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Update the design to include multiple algorithms to work together to improve efficiency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Add option to specify file format like csv, spreadsheet, databases as user requirements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Use specific space linguistic model to enhance speed.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53334-4E7A-B278-AB0F-F23B1A3CA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906" y="683063"/>
            <a:ext cx="2798193" cy="405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258381-D11C-758E-8F6C-B27A9D8C7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2" t="390" r="8542" b="-390"/>
          <a:stretch/>
        </p:blipFill>
        <p:spPr>
          <a:xfrm>
            <a:off x="1277908" y="2444400"/>
            <a:ext cx="1969200" cy="1969200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6FACA-6D89-C581-1B91-C6EECA64BA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801" r="17145" b="-801"/>
          <a:stretch/>
        </p:blipFill>
        <p:spPr>
          <a:xfrm>
            <a:off x="2397773" y="2035123"/>
            <a:ext cx="2787754" cy="2787754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65677-F6B7-34C3-5807-3EEFA064F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0" t="-400" r="32106" b="400"/>
          <a:stretch/>
        </p:blipFill>
        <p:spPr>
          <a:xfrm>
            <a:off x="8996878" y="2445276"/>
            <a:ext cx="1967448" cy="1967448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93275-5164-ECE1-0DDE-1C3B6020BD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/>
        </p:blipFill>
        <p:spPr>
          <a:xfrm>
            <a:off x="7027172" y="2079065"/>
            <a:ext cx="2699871" cy="2699871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25" name="Picture 24">
            <a:hlinkClick r:id="rId9" action="ppaction://hlinksldjump"/>
            <a:extLst>
              <a:ext uri="{FF2B5EF4-FFF2-40B4-BE49-F238E27FC236}">
                <a16:creationId xmlns:a16="http://schemas.microsoft.com/office/drawing/2014/main" id="{157789A7-0C39-64D7-40E2-C98114F0A7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84" r="6784"/>
          <a:stretch/>
        </p:blipFill>
        <p:spPr>
          <a:xfrm>
            <a:off x="4256622" y="1589622"/>
            <a:ext cx="3678756" cy="3678756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DBB010-D33D-B214-CAD0-C3E1C91D693D}"/>
              </a:ext>
            </a:extLst>
          </p:cNvPr>
          <p:cNvSpPr txBox="1"/>
          <p:nvPr/>
        </p:nvSpPr>
        <p:spPr>
          <a:xfrm>
            <a:off x="5176053" y="782096"/>
            <a:ext cx="183989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000">
                <a:latin typeface="Sitka Small Semibold"/>
              </a:rPr>
              <a:t>Data Acquisition </a:t>
            </a:r>
            <a:endParaRPr lang="en-IN" sz="2000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9B81D-320F-D117-ECE2-E896CC683924}"/>
              </a:ext>
            </a:extLst>
          </p:cNvPr>
          <p:cNvSpPr txBox="1"/>
          <p:nvPr/>
        </p:nvSpPr>
        <p:spPr>
          <a:xfrm>
            <a:off x="2871703" y="1554531"/>
            <a:ext cx="18398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alpha val="50000"/>
                  </a:schemeClr>
                </a:solidFill>
                <a:latin typeface="Sitka Small Semibold" pitchFamily="2" charset="0"/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35283-A873-D4F4-F404-B3B0293B9BEC}"/>
              </a:ext>
            </a:extLst>
          </p:cNvPr>
          <p:cNvSpPr txBox="1"/>
          <p:nvPr/>
        </p:nvSpPr>
        <p:spPr>
          <a:xfrm>
            <a:off x="1359423" y="2035123"/>
            <a:ext cx="172281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alpha val="25000"/>
                  </a:schemeClr>
                </a:solidFill>
                <a:latin typeface="Sitka Small Semibold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E6C7C-5692-BD2C-A5FC-8F81FFB2420B}"/>
              </a:ext>
            </a:extLst>
          </p:cNvPr>
          <p:cNvSpPr txBox="1"/>
          <p:nvPr/>
        </p:nvSpPr>
        <p:spPr>
          <a:xfrm>
            <a:off x="7457160" y="1369865"/>
            <a:ext cx="183989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000">
                <a:solidFill>
                  <a:schemeClr val="tx1">
                    <a:alpha val="50000"/>
                  </a:schemeClr>
                </a:solidFill>
                <a:latin typeface="Sitka Small Semibold"/>
              </a:rPr>
              <a:t>Information Extraction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AE057-8CDB-C133-D541-B9FB64FE23A5}"/>
              </a:ext>
            </a:extLst>
          </p:cNvPr>
          <p:cNvSpPr txBox="1"/>
          <p:nvPr/>
        </p:nvSpPr>
        <p:spPr>
          <a:xfrm>
            <a:off x="9124432" y="1912013"/>
            <a:ext cx="183989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alpha val="25000"/>
                  </a:schemeClr>
                </a:solidFill>
                <a:latin typeface="Sitka Small Semibold"/>
              </a:rPr>
              <a:t>Information Retrieval</a:t>
            </a:r>
            <a:endParaRPr lang="en-IN" sz="1600">
              <a:solidFill>
                <a:schemeClr val="tx1">
                  <a:alpha val="25000"/>
                </a:schemeClr>
              </a:solidFill>
              <a:latin typeface="Sitka Small Semibold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A76F3A-963A-8DE2-EDD3-4DACA00FBDE6}"/>
              </a:ext>
            </a:extLst>
          </p:cNvPr>
          <p:cNvGrpSpPr/>
          <p:nvPr/>
        </p:nvGrpSpPr>
        <p:grpSpPr>
          <a:xfrm flipV="1">
            <a:off x="5273190" y="6022403"/>
            <a:ext cx="1910079" cy="45719"/>
            <a:chOff x="3530900" y="6089794"/>
            <a:chExt cx="2332017" cy="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087C43-9033-54CC-0D15-977D05312859}"/>
                </a:ext>
              </a:extLst>
            </p:cNvPr>
            <p:cNvCxnSpPr>
              <a:cxnSpLocks/>
            </p:cNvCxnSpPr>
            <p:nvPr/>
          </p:nvCxnSpPr>
          <p:spPr>
            <a:xfrm>
              <a:off x="3530900" y="6089794"/>
              <a:ext cx="440465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0D166D-1E92-6B9E-F61A-8EE81747CD98}"/>
                </a:ext>
              </a:extLst>
            </p:cNvPr>
            <p:cNvCxnSpPr>
              <a:cxnSpLocks/>
            </p:cNvCxnSpPr>
            <p:nvPr/>
          </p:nvCxnSpPr>
          <p:spPr>
            <a:xfrm>
              <a:off x="4034470" y="6089794"/>
              <a:ext cx="44046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0EA315-3195-46E7-EF26-908C9F6CCBFB}"/>
                </a:ext>
              </a:extLst>
            </p:cNvPr>
            <p:cNvCxnSpPr>
              <a:cxnSpLocks/>
            </p:cNvCxnSpPr>
            <p:nvPr/>
          </p:nvCxnSpPr>
          <p:spPr>
            <a:xfrm>
              <a:off x="4505247" y="6089794"/>
              <a:ext cx="448656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E7FB14-785B-F7BE-558C-828022EB558D}"/>
                </a:ext>
              </a:extLst>
            </p:cNvPr>
            <p:cNvCxnSpPr>
              <a:cxnSpLocks/>
            </p:cNvCxnSpPr>
            <p:nvPr/>
          </p:nvCxnSpPr>
          <p:spPr>
            <a:xfrm>
              <a:off x="4994284" y="6089794"/>
              <a:ext cx="382485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437B9D-7683-AD78-D971-C99494C0316D}"/>
                </a:ext>
              </a:extLst>
            </p:cNvPr>
            <p:cNvCxnSpPr>
              <a:cxnSpLocks/>
            </p:cNvCxnSpPr>
            <p:nvPr/>
          </p:nvCxnSpPr>
          <p:spPr>
            <a:xfrm>
              <a:off x="5441576" y="6089794"/>
              <a:ext cx="421341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7559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026FACA-6D89-C581-1B91-C6EECA64B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801" r="17145" b="-801"/>
          <a:stretch/>
        </p:blipFill>
        <p:spPr>
          <a:xfrm>
            <a:off x="1140016" y="2457888"/>
            <a:ext cx="1942224" cy="1942224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789A7-0C39-64D7-40E2-C98114F0A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84" r="6784"/>
          <a:stretch/>
        </p:blipFill>
        <p:spPr>
          <a:xfrm>
            <a:off x="2317243" y="1995533"/>
            <a:ext cx="2866934" cy="2866934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E5D3A9-2F35-170F-9CBE-F6845D2B5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2" t="390" r="8542" b="-390"/>
          <a:stretch/>
        </p:blipFill>
        <p:spPr>
          <a:xfrm>
            <a:off x="8996878" y="2444400"/>
            <a:ext cx="1969200" cy="1969200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65677-F6B7-34C3-5807-3EEFA064F7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0" t="-400" r="32106" b="400"/>
          <a:stretch/>
        </p:blipFill>
        <p:spPr>
          <a:xfrm>
            <a:off x="7090073" y="2078189"/>
            <a:ext cx="2701622" cy="2701622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" name="Picture 2">
            <a:hlinkClick r:id="" action="ppaction://noaction"/>
            <a:extLst>
              <a:ext uri="{FF2B5EF4-FFF2-40B4-BE49-F238E27FC236}">
                <a16:creationId xmlns:a16="http://schemas.microsoft.com/office/drawing/2014/main" id="{D3D93275-5164-ECE1-0DDE-1C3B6020BD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/>
        </p:blipFill>
        <p:spPr>
          <a:xfrm>
            <a:off x="4256620" y="1589621"/>
            <a:ext cx="3678760" cy="3678758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DBB010-D33D-B214-CAD0-C3E1C91D693D}"/>
              </a:ext>
            </a:extLst>
          </p:cNvPr>
          <p:cNvSpPr txBox="1"/>
          <p:nvPr/>
        </p:nvSpPr>
        <p:spPr>
          <a:xfrm>
            <a:off x="4940729" y="798982"/>
            <a:ext cx="233295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400">
                <a:latin typeface="Sitka Small Semibold"/>
              </a:rPr>
              <a:t>Information Extraction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9B81D-320F-D117-ECE2-E896CC683924}"/>
              </a:ext>
            </a:extLst>
          </p:cNvPr>
          <p:cNvSpPr txBox="1"/>
          <p:nvPr/>
        </p:nvSpPr>
        <p:spPr>
          <a:xfrm>
            <a:off x="2871703" y="1431420"/>
            <a:ext cx="183989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alpha val="50000"/>
                  </a:schemeClr>
                </a:solidFill>
                <a:latin typeface="Sitka Small Semibold" pitchFamily="2" charset="0"/>
              </a:rPr>
              <a:t>Data Acquisition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35283-A873-D4F4-F404-B3B0293B9BEC}"/>
              </a:ext>
            </a:extLst>
          </p:cNvPr>
          <p:cNvSpPr txBox="1"/>
          <p:nvPr/>
        </p:nvSpPr>
        <p:spPr>
          <a:xfrm>
            <a:off x="1359423" y="2050511"/>
            <a:ext cx="172281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>
                <a:solidFill>
                  <a:schemeClr val="tx1">
                    <a:alpha val="25000"/>
                  </a:schemeClr>
                </a:solidFill>
                <a:latin typeface="Sitka Small Semibold" pitchFamily="2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E6C7C-5692-BD2C-A5FC-8F81FFB2420B}"/>
              </a:ext>
            </a:extLst>
          </p:cNvPr>
          <p:cNvSpPr txBox="1"/>
          <p:nvPr/>
        </p:nvSpPr>
        <p:spPr>
          <a:xfrm>
            <a:off x="7457160" y="1369865"/>
            <a:ext cx="183989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000">
                <a:solidFill>
                  <a:schemeClr val="tx1">
                    <a:alpha val="50000"/>
                  </a:schemeClr>
                </a:solidFill>
                <a:latin typeface="Sitka Small Semibold"/>
              </a:rPr>
              <a:t>Information Retrieval</a:t>
            </a:r>
            <a:endParaRPr lang="en-US" err="1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AE057-8CDB-C133-D541-B9FB64FE23A5}"/>
              </a:ext>
            </a:extLst>
          </p:cNvPr>
          <p:cNvSpPr txBox="1"/>
          <p:nvPr/>
        </p:nvSpPr>
        <p:spPr>
          <a:xfrm>
            <a:off x="9124432" y="2035123"/>
            <a:ext cx="183989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alpha val="25000"/>
                  </a:schemeClr>
                </a:solidFill>
                <a:latin typeface="Sitka Small Semibold"/>
              </a:rPr>
              <a:t>Conclusion</a:t>
            </a:r>
            <a:endParaRPr lang="en-IN" sz="1600">
              <a:solidFill>
                <a:schemeClr val="tx1">
                  <a:alpha val="25000"/>
                </a:schemeClr>
              </a:solidFill>
              <a:latin typeface="Sitka Small Semibold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A76F3A-963A-8DE2-EDD3-4DACA00FBDE6}"/>
              </a:ext>
            </a:extLst>
          </p:cNvPr>
          <p:cNvGrpSpPr/>
          <p:nvPr/>
        </p:nvGrpSpPr>
        <p:grpSpPr>
          <a:xfrm flipV="1">
            <a:off x="5273190" y="6022403"/>
            <a:ext cx="1910079" cy="45719"/>
            <a:chOff x="3530900" y="6089794"/>
            <a:chExt cx="2332017" cy="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087C43-9033-54CC-0D15-977D05312859}"/>
                </a:ext>
              </a:extLst>
            </p:cNvPr>
            <p:cNvCxnSpPr>
              <a:cxnSpLocks/>
            </p:cNvCxnSpPr>
            <p:nvPr/>
          </p:nvCxnSpPr>
          <p:spPr>
            <a:xfrm>
              <a:off x="3530900" y="6089794"/>
              <a:ext cx="440465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0D166D-1E92-6B9E-F61A-8EE81747CD98}"/>
                </a:ext>
              </a:extLst>
            </p:cNvPr>
            <p:cNvCxnSpPr>
              <a:cxnSpLocks/>
            </p:cNvCxnSpPr>
            <p:nvPr/>
          </p:nvCxnSpPr>
          <p:spPr>
            <a:xfrm>
              <a:off x="4034470" y="6089794"/>
              <a:ext cx="440465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0EA315-3195-46E7-EF26-908C9F6CCBFB}"/>
                </a:ext>
              </a:extLst>
            </p:cNvPr>
            <p:cNvCxnSpPr>
              <a:cxnSpLocks/>
            </p:cNvCxnSpPr>
            <p:nvPr/>
          </p:nvCxnSpPr>
          <p:spPr>
            <a:xfrm>
              <a:off x="4505247" y="6089794"/>
              <a:ext cx="44865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E7FB14-785B-F7BE-558C-828022EB558D}"/>
                </a:ext>
              </a:extLst>
            </p:cNvPr>
            <p:cNvCxnSpPr>
              <a:cxnSpLocks/>
            </p:cNvCxnSpPr>
            <p:nvPr/>
          </p:nvCxnSpPr>
          <p:spPr>
            <a:xfrm>
              <a:off x="4994284" y="6089794"/>
              <a:ext cx="382485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437B9D-7683-AD78-D971-C99494C0316D}"/>
                </a:ext>
              </a:extLst>
            </p:cNvPr>
            <p:cNvCxnSpPr>
              <a:cxnSpLocks/>
            </p:cNvCxnSpPr>
            <p:nvPr/>
          </p:nvCxnSpPr>
          <p:spPr>
            <a:xfrm>
              <a:off x="5441576" y="6089794"/>
              <a:ext cx="421341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669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57789A7-0C39-64D7-40E2-C98114F0A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84" r="6784"/>
          <a:stretch/>
        </p:blipFill>
        <p:spPr>
          <a:xfrm>
            <a:off x="1137827" y="2457888"/>
            <a:ext cx="1942224" cy="1942224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93275-5164-ECE1-0DDE-1C3B6020B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/>
        </p:blipFill>
        <p:spPr>
          <a:xfrm>
            <a:off x="2279582" y="1894158"/>
            <a:ext cx="3069688" cy="3069684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47EDB-D8C5-F32A-FF9B-E17E217762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801" r="17145" b="-801"/>
          <a:stretch/>
        </p:blipFill>
        <p:spPr>
          <a:xfrm>
            <a:off x="9022102" y="2457888"/>
            <a:ext cx="1942224" cy="1942224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E5D3A9-2F35-170F-9CBE-F6845D2B5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2" t="390" r="8542" b="-390"/>
          <a:stretch/>
        </p:blipFill>
        <p:spPr>
          <a:xfrm>
            <a:off x="7090073" y="2106295"/>
            <a:ext cx="2645410" cy="2645410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7A165677-F6B7-34C3-5807-3EEFA064F7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r="32787"/>
          <a:stretch/>
        </p:blipFill>
        <p:spPr>
          <a:xfrm>
            <a:off x="4266410" y="1599410"/>
            <a:ext cx="3659180" cy="3659180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DBB010-D33D-B214-CAD0-C3E1C91D693D}"/>
              </a:ext>
            </a:extLst>
          </p:cNvPr>
          <p:cNvSpPr txBox="1"/>
          <p:nvPr/>
        </p:nvSpPr>
        <p:spPr>
          <a:xfrm>
            <a:off x="4951935" y="698129"/>
            <a:ext cx="21424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400">
                <a:latin typeface="Sitka Small Semibold"/>
              </a:rPr>
              <a:t>Information Retrieval</a:t>
            </a:r>
            <a:endParaRPr lang="en-IN" sz="2400">
              <a:latin typeface="Sitka Small Semi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9B81D-320F-D117-ECE2-E896CC683924}"/>
              </a:ext>
            </a:extLst>
          </p:cNvPr>
          <p:cNvSpPr txBox="1"/>
          <p:nvPr/>
        </p:nvSpPr>
        <p:spPr>
          <a:xfrm>
            <a:off x="2950144" y="1168159"/>
            <a:ext cx="183989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000">
                <a:solidFill>
                  <a:schemeClr val="tx1">
                    <a:alpha val="50000"/>
                  </a:schemeClr>
                </a:solidFill>
                <a:latin typeface="Sitka Small Semibold"/>
              </a:rPr>
              <a:t>Information Extraction</a:t>
            </a:r>
            <a:endParaRPr lang="en-IN" sz="2000">
              <a:solidFill>
                <a:schemeClr val="tx1">
                  <a:alpha val="50000"/>
                </a:schemeClr>
              </a:solidFill>
              <a:latin typeface="Sitka Small Semibol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35283-A873-D4F4-F404-B3B0293B9BEC}"/>
              </a:ext>
            </a:extLst>
          </p:cNvPr>
          <p:cNvSpPr txBox="1"/>
          <p:nvPr/>
        </p:nvSpPr>
        <p:spPr>
          <a:xfrm>
            <a:off x="984831" y="2028770"/>
            <a:ext cx="172281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>
                <a:solidFill>
                  <a:schemeClr val="tx1">
                    <a:alpha val="25000"/>
                  </a:schemeClr>
                </a:solidFill>
                <a:latin typeface="Sitka Small Semibold" pitchFamily="2" charset="0"/>
              </a:rPr>
              <a:t>Data Acquisition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E6C7C-5692-BD2C-A5FC-8F81FFB2420B}"/>
              </a:ext>
            </a:extLst>
          </p:cNvPr>
          <p:cNvSpPr txBox="1"/>
          <p:nvPr/>
        </p:nvSpPr>
        <p:spPr>
          <a:xfrm>
            <a:off x="7457160" y="1523753"/>
            <a:ext cx="183989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000">
                <a:solidFill>
                  <a:schemeClr val="tx1">
                    <a:alpha val="50000"/>
                  </a:schemeClr>
                </a:solidFill>
                <a:latin typeface="Sitka Small Semibold"/>
              </a:rPr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AE057-8CDB-C133-D541-B9FB64FE23A5}"/>
              </a:ext>
            </a:extLst>
          </p:cNvPr>
          <p:cNvSpPr txBox="1"/>
          <p:nvPr/>
        </p:nvSpPr>
        <p:spPr>
          <a:xfrm>
            <a:off x="9124432" y="2050511"/>
            <a:ext cx="18398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>
                <a:solidFill>
                  <a:schemeClr val="tx1">
                    <a:alpha val="25000"/>
                  </a:schemeClr>
                </a:solidFill>
                <a:latin typeface="Sitka Small Semibold" pitchFamily="2" charset="0"/>
              </a:rPr>
              <a:t>Introduction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A76F3A-963A-8DE2-EDD3-4DACA00FBDE6}"/>
              </a:ext>
            </a:extLst>
          </p:cNvPr>
          <p:cNvGrpSpPr/>
          <p:nvPr/>
        </p:nvGrpSpPr>
        <p:grpSpPr>
          <a:xfrm flipV="1">
            <a:off x="5273190" y="6022403"/>
            <a:ext cx="1910079" cy="45719"/>
            <a:chOff x="3530900" y="6089794"/>
            <a:chExt cx="2332017" cy="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087C43-9033-54CC-0D15-977D05312859}"/>
                </a:ext>
              </a:extLst>
            </p:cNvPr>
            <p:cNvCxnSpPr>
              <a:cxnSpLocks/>
            </p:cNvCxnSpPr>
            <p:nvPr/>
          </p:nvCxnSpPr>
          <p:spPr>
            <a:xfrm>
              <a:off x="3530900" y="6089794"/>
              <a:ext cx="440465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0D166D-1E92-6B9E-F61A-8EE81747CD98}"/>
                </a:ext>
              </a:extLst>
            </p:cNvPr>
            <p:cNvCxnSpPr>
              <a:cxnSpLocks/>
            </p:cNvCxnSpPr>
            <p:nvPr/>
          </p:nvCxnSpPr>
          <p:spPr>
            <a:xfrm>
              <a:off x="4034470" y="6089794"/>
              <a:ext cx="440465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0EA315-3195-46E7-EF26-908C9F6CCBFB}"/>
                </a:ext>
              </a:extLst>
            </p:cNvPr>
            <p:cNvCxnSpPr>
              <a:cxnSpLocks/>
            </p:cNvCxnSpPr>
            <p:nvPr/>
          </p:nvCxnSpPr>
          <p:spPr>
            <a:xfrm>
              <a:off x="4505247" y="6089794"/>
              <a:ext cx="448656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E7FB14-785B-F7BE-558C-828022EB558D}"/>
                </a:ext>
              </a:extLst>
            </p:cNvPr>
            <p:cNvCxnSpPr>
              <a:cxnSpLocks/>
            </p:cNvCxnSpPr>
            <p:nvPr/>
          </p:nvCxnSpPr>
          <p:spPr>
            <a:xfrm>
              <a:off x="4994284" y="6089794"/>
              <a:ext cx="38248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437B9D-7683-AD78-D971-C99494C0316D}"/>
                </a:ext>
              </a:extLst>
            </p:cNvPr>
            <p:cNvCxnSpPr>
              <a:cxnSpLocks/>
            </p:cNvCxnSpPr>
            <p:nvPr/>
          </p:nvCxnSpPr>
          <p:spPr>
            <a:xfrm>
              <a:off x="5441576" y="6089794"/>
              <a:ext cx="421341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169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93275-5164-ECE1-0DDE-1C3B6020B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/>
        </p:blipFill>
        <p:spPr>
          <a:xfrm>
            <a:off x="1102024" y="2418463"/>
            <a:ext cx="2021076" cy="2021074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65677-F6B7-34C3-5807-3EEFA064F7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0" t="-400" r="32106" b="400"/>
          <a:stretch/>
        </p:blipFill>
        <p:spPr>
          <a:xfrm>
            <a:off x="2279582" y="1894156"/>
            <a:ext cx="3069688" cy="3069688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63E17E-60EE-8395-FD09-0C341F7765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84" r="6784"/>
          <a:stretch/>
        </p:blipFill>
        <p:spPr>
          <a:xfrm>
            <a:off x="9022102" y="2457888"/>
            <a:ext cx="1942224" cy="1942224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47EDB-D8C5-F32A-FF9B-E17E217762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801" r="17145" b="-801"/>
          <a:stretch/>
        </p:blipFill>
        <p:spPr>
          <a:xfrm>
            <a:off x="7090073" y="2156402"/>
            <a:ext cx="2570908" cy="2570908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hlinkClick r:id="" action="ppaction://noaction"/>
            <a:extLst>
              <a:ext uri="{FF2B5EF4-FFF2-40B4-BE49-F238E27FC236}">
                <a16:creationId xmlns:a16="http://schemas.microsoft.com/office/drawing/2014/main" id="{1BE5D3A9-2F35-170F-9CBE-F6845D2B52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2" t="390" r="8542" b="-390"/>
          <a:stretch/>
        </p:blipFill>
        <p:spPr>
          <a:xfrm>
            <a:off x="4266410" y="1599410"/>
            <a:ext cx="3659180" cy="3659180"/>
          </a:xfrm>
          <a:prstGeom prst="ellipse">
            <a:avLst/>
          </a:prstGeom>
          <a:solidFill>
            <a:schemeClr val="tx1"/>
          </a:solid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DBB010-D33D-B214-CAD0-C3E1C91D693D}"/>
              </a:ext>
            </a:extLst>
          </p:cNvPr>
          <p:cNvSpPr txBox="1"/>
          <p:nvPr/>
        </p:nvSpPr>
        <p:spPr>
          <a:xfrm>
            <a:off x="5176053" y="899603"/>
            <a:ext cx="196315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400">
                <a:latin typeface="Sitka Small Semibold"/>
              </a:rPr>
              <a:t>Conclusion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9B81D-320F-D117-ECE2-E896CC683924}"/>
              </a:ext>
            </a:extLst>
          </p:cNvPr>
          <p:cNvSpPr txBox="1"/>
          <p:nvPr/>
        </p:nvSpPr>
        <p:spPr>
          <a:xfrm>
            <a:off x="2894115" y="1246600"/>
            <a:ext cx="183989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2000">
                <a:solidFill>
                  <a:schemeClr val="tx1">
                    <a:alpha val="50000"/>
                  </a:schemeClr>
                </a:solidFill>
                <a:latin typeface="Sitka Small Semibold"/>
              </a:rPr>
              <a:t>Infromation Retrieval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35283-A873-D4F4-F404-B3B0293B9BEC}"/>
              </a:ext>
            </a:extLst>
          </p:cNvPr>
          <p:cNvSpPr txBox="1"/>
          <p:nvPr/>
        </p:nvSpPr>
        <p:spPr>
          <a:xfrm>
            <a:off x="1023247" y="1833572"/>
            <a:ext cx="172281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alpha val="25000"/>
                  </a:schemeClr>
                </a:solidFill>
                <a:latin typeface="Sitka Small Semibold"/>
              </a:rPr>
              <a:t>Information Extraction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E6C7C-5692-BD2C-A5FC-8F81FFB2420B}"/>
              </a:ext>
            </a:extLst>
          </p:cNvPr>
          <p:cNvSpPr txBox="1"/>
          <p:nvPr/>
        </p:nvSpPr>
        <p:spPr>
          <a:xfrm>
            <a:off x="7457160" y="1539142"/>
            <a:ext cx="18398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>
                <a:solidFill>
                  <a:schemeClr val="tx1">
                    <a:alpha val="50000"/>
                  </a:schemeClr>
                </a:solidFill>
                <a:latin typeface="Sitka Small Semibold" pitchFamily="2" charset="0"/>
              </a:rPr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AE057-8CDB-C133-D541-B9FB64FE23A5}"/>
              </a:ext>
            </a:extLst>
          </p:cNvPr>
          <p:cNvSpPr txBox="1"/>
          <p:nvPr/>
        </p:nvSpPr>
        <p:spPr>
          <a:xfrm>
            <a:off x="9124432" y="2035123"/>
            <a:ext cx="183989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alpha val="25000"/>
                  </a:schemeClr>
                </a:solidFill>
                <a:latin typeface="Sitka Small Semibold"/>
              </a:rPr>
              <a:t>Data Aquisition</a:t>
            </a:r>
            <a:endParaRPr lang="en-IN" sz="1600" err="1">
              <a:solidFill>
                <a:schemeClr val="tx1">
                  <a:alpha val="25000"/>
                </a:schemeClr>
              </a:solidFill>
              <a:latin typeface="Sitka Small Semibold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A76F3A-963A-8DE2-EDD3-4DACA00FBDE6}"/>
              </a:ext>
            </a:extLst>
          </p:cNvPr>
          <p:cNvGrpSpPr/>
          <p:nvPr/>
        </p:nvGrpSpPr>
        <p:grpSpPr>
          <a:xfrm flipV="1">
            <a:off x="5273190" y="6022403"/>
            <a:ext cx="1910079" cy="45719"/>
            <a:chOff x="3530900" y="6089794"/>
            <a:chExt cx="2332017" cy="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087C43-9033-54CC-0D15-977D05312859}"/>
                </a:ext>
              </a:extLst>
            </p:cNvPr>
            <p:cNvCxnSpPr>
              <a:cxnSpLocks/>
            </p:cNvCxnSpPr>
            <p:nvPr/>
          </p:nvCxnSpPr>
          <p:spPr>
            <a:xfrm>
              <a:off x="3530900" y="6089794"/>
              <a:ext cx="440465" cy="0"/>
            </a:xfrm>
            <a:prstGeom prst="line">
              <a:avLst/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0D166D-1E92-6B9E-F61A-8EE81747CD98}"/>
                </a:ext>
              </a:extLst>
            </p:cNvPr>
            <p:cNvCxnSpPr>
              <a:cxnSpLocks/>
            </p:cNvCxnSpPr>
            <p:nvPr/>
          </p:nvCxnSpPr>
          <p:spPr>
            <a:xfrm>
              <a:off x="4034470" y="6089794"/>
              <a:ext cx="440465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0EA315-3195-46E7-EF26-908C9F6CCBFB}"/>
                </a:ext>
              </a:extLst>
            </p:cNvPr>
            <p:cNvCxnSpPr>
              <a:cxnSpLocks/>
            </p:cNvCxnSpPr>
            <p:nvPr/>
          </p:nvCxnSpPr>
          <p:spPr>
            <a:xfrm>
              <a:off x="4505247" y="6089794"/>
              <a:ext cx="448656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E7FB14-785B-F7BE-558C-828022EB558D}"/>
                </a:ext>
              </a:extLst>
            </p:cNvPr>
            <p:cNvCxnSpPr>
              <a:cxnSpLocks/>
            </p:cNvCxnSpPr>
            <p:nvPr/>
          </p:nvCxnSpPr>
          <p:spPr>
            <a:xfrm>
              <a:off x="4994284" y="6089794"/>
              <a:ext cx="382485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437B9D-7683-AD78-D971-C99494C0316D}"/>
                </a:ext>
              </a:extLst>
            </p:cNvPr>
            <p:cNvCxnSpPr>
              <a:cxnSpLocks/>
            </p:cNvCxnSpPr>
            <p:nvPr/>
          </p:nvCxnSpPr>
          <p:spPr>
            <a:xfrm>
              <a:off x="5441576" y="6089794"/>
              <a:ext cx="42134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3983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3675E3-7FEA-1649-2107-63FBFB1F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831" y="1083717"/>
            <a:ext cx="3955205" cy="41553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740A5D-218A-BF9C-3483-BF68B5BBF133}"/>
              </a:ext>
            </a:extLst>
          </p:cNvPr>
          <p:cNvSpPr/>
          <p:nvPr/>
        </p:nvSpPr>
        <p:spPr>
          <a:xfrm>
            <a:off x="1758129" y="1625341"/>
            <a:ext cx="4394153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en-US" sz="54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4D9CEC-FAFA-40A1-A7BD-61EB6C0EFF15}"/>
              </a:ext>
            </a:extLst>
          </p:cNvPr>
          <p:cNvSpPr txBox="1"/>
          <p:nvPr/>
        </p:nvSpPr>
        <p:spPr>
          <a:xfrm>
            <a:off x="1758129" y="2548671"/>
            <a:ext cx="681049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endParaRPr lang="en-US" sz="2000">
              <a:ea typeface="Calibri"/>
              <a:cs typeface="Poppins" panose="00000500000000000000" pitchFamily="2" charset="0"/>
            </a:endParaRPr>
          </a:p>
          <a:p>
            <a:pPr marL="285750" indent="-285750">
              <a:buFont typeface="Calibri"/>
              <a:buChar char="-"/>
            </a:pPr>
            <a:r>
              <a:rPr lang="en-US" sz="2000">
                <a:ea typeface="Calibri"/>
                <a:cs typeface="Poppins"/>
              </a:rPr>
              <a:t>Extract large scale data from websites as user requirements</a:t>
            </a:r>
          </a:p>
          <a:p>
            <a:pPr marL="285750" indent="-285750">
              <a:buFont typeface="Calibri"/>
              <a:buChar char="-"/>
            </a:pPr>
            <a:r>
              <a:rPr lang="en-US" sz="2000">
                <a:ea typeface="Calibri"/>
                <a:cs typeface="Poppins"/>
              </a:rPr>
              <a:t>AI based: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>
                <a:ea typeface="Calibri"/>
                <a:cs typeface="Poppins" panose="00000500000000000000" pitchFamily="2" charset="0"/>
              </a:rPr>
              <a:t>More flexible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>
                <a:ea typeface="Calibri"/>
                <a:cs typeface="Poppins" panose="00000500000000000000" pitchFamily="2" charset="0"/>
              </a:rPr>
              <a:t>User can setup and query with minimal technical knowledge</a:t>
            </a:r>
          </a:p>
          <a:p>
            <a:endParaRPr lang="en-US" sz="200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1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A4BC16-4CEA-DD92-EF92-1361F2EB3090}"/>
              </a:ext>
            </a:extLst>
          </p:cNvPr>
          <p:cNvSpPr/>
          <p:nvPr/>
        </p:nvSpPr>
        <p:spPr>
          <a:xfrm>
            <a:off x="5297762" y="1338606"/>
            <a:ext cx="3195789" cy="7736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ea typeface="+mj-ea"/>
                <a:cs typeface="Poppins" panose="00000500000000000000" pitchFamily="2" charset="0"/>
              </a:rPr>
              <a:t>Scraping</a:t>
            </a:r>
            <a:endParaRPr lang="en-US" sz="5400">
              <a:latin typeface="Poppins" panose="00000500000000000000" pitchFamily="2" charset="0"/>
              <a:ea typeface="+mj-ea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4EC30-4EE0-FD22-598E-B03505D8D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" r="5501"/>
          <a:stretch/>
        </p:blipFill>
        <p:spPr>
          <a:xfrm>
            <a:off x="1298865" y="1783783"/>
            <a:ext cx="2561844" cy="3766695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B792F-2C05-3AD0-66B0-2DD2EF1103B7}"/>
              </a:ext>
            </a:extLst>
          </p:cNvPr>
          <p:cNvSpPr txBox="1"/>
          <p:nvPr/>
        </p:nvSpPr>
        <p:spPr>
          <a:xfrm>
            <a:off x="5297762" y="2706624"/>
            <a:ext cx="6251110" cy="21953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Definition: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Web scraping is the process of extracting data from websites.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Tools: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Scrapy is used to process the request and extra data. </a:t>
            </a:r>
          </a:p>
        </p:txBody>
      </p:sp>
      <p:pic>
        <p:nvPicPr>
          <p:cNvPr id="3" name="Picture 2" descr="A group of circles with a bridge and a bridge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999D5C9A-D3A1-218B-576E-D3390E11C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832" y="5397957"/>
            <a:ext cx="2317816" cy="12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7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FE6149-8066-7BB2-6CF0-3B6F5F4519B2}"/>
              </a:ext>
            </a:extLst>
          </p:cNvPr>
          <p:cNvSpPr/>
          <p:nvPr/>
        </p:nvSpPr>
        <p:spPr>
          <a:xfrm>
            <a:off x="3367677" y="790192"/>
            <a:ext cx="523893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 Requests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93068-610A-2DCE-77C8-971033FA6E1C}"/>
              </a:ext>
            </a:extLst>
          </p:cNvPr>
          <p:cNvSpPr txBox="1"/>
          <p:nvPr/>
        </p:nvSpPr>
        <p:spPr>
          <a:xfrm>
            <a:off x="4816619" y="369093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2" name="Picture 1" descr="What are HTTP Requests? | Cloud4Y">
            <a:extLst>
              <a:ext uri="{FF2B5EF4-FFF2-40B4-BE49-F238E27FC236}">
                <a16:creationId xmlns:a16="http://schemas.microsoft.com/office/drawing/2014/main" id="{9767F4A0-9886-A754-6DE8-BA57B697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374" y="2279530"/>
            <a:ext cx="5949536" cy="4129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B9A562-6A35-1ABB-D716-21DBC26257D0}"/>
              </a:ext>
            </a:extLst>
          </p:cNvPr>
          <p:cNvSpPr txBox="1"/>
          <p:nvPr/>
        </p:nvSpPr>
        <p:spPr>
          <a:xfrm>
            <a:off x="859414" y="2996045"/>
            <a:ext cx="437976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>
                <a:cs typeface="Calibri"/>
              </a:rPr>
              <a:t>A specified standard format to request web servers.</a:t>
            </a:r>
          </a:p>
          <a:p>
            <a:pPr marL="285750" indent="-285750">
              <a:buFont typeface="Calibri"/>
              <a:buChar char="-"/>
            </a:pPr>
            <a:r>
              <a:rPr lang="en-US" sz="2000">
                <a:cs typeface="Calibri"/>
              </a:rPr>
              <a:t>Browsers request in the format to get web data</a:t>
            </a:r>
          </a:p>
          <a:p>
            <a:pPr marL="285750" indent="-285750">
              <a:buFont typeface="Calibri"/>
              <a:buChar char="-"/>
            </a:pPr>
            <a:r>
              <a:rPr lang="en-US" sz="2000">
                <a:cs typeface="Calibri"/>
              </a:rPr>
              <a:t>Scrapy simulate web request by introducing itself as a browser</a:t>
            </a:r>
          </a:p>
        </p:txBody>
      </p:sp>
    </p:spTree>
    <p:extLst>
      <p:ext uri="{BB962C8B-B14F-4D97-AF65-F5344CB8AC3E}">
        <p14:creationId xmlns:p14="http://schemas.microsoft.com/office/powerpoint/2010/main" val="204760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Natural Language Queryable Data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BHANU TEJA</dc:creator>
  <cp:revision>2</cp:revision>
  <dcterms:created xsi:type="dcterms:W3CDTF">2023-11-26T07:51:48Z</dcterms:created>
  <dcterms:modified xsi:type="dcterms:W3CDTF">2023-11-28T11:21:48Z</dcterms:modified>
</cp:coreProperties>
</file>